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7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7487-EA7F-41CE-837E-001594D2EE84}" type="datetimeFigureOut">
              <a:rPr lang="es-PE" smtClean="0"/>
              <a:t>16/06/2017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B39F5-DF49-4DAD-897F-D41C53FD3EB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10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/>
              <a:t>El Marketing empieza antes de las ventas con la identificación de la necesidad, estudio de mercado, diseño, prueba, creación lanzamiento del producto y/o servicio; y luego de la venta continúa con el seguimiento y postventa.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39F5-DF49-4DAD-897F-D41C53FD3EBA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899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NECESIDAD: Estado de carencia percibida.</a:t>
            </a:r>
          </a:p>
          <a:p>
            <a:r>
              <a:rPr lang="es-PE" dirty="0" smtClean="0"/>
              <a:t>DESEO: Forma que adopta una necesidad humana moldeada por la cultura y la personalidad individual.</a:t>
            </a:r>
          </a:p>
          <a:p>
            <a:r>
              <a:rPr lang="es-PE" dirty="0" smtClean="0"/>
              <a:t>DEMANDAS: Deseos humanos respaldados por el poder de compra.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39F5-DF49-4DAD-897F-D41C53FD3EB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451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39F5-DF49-4DAD-897F-D41C53FD3EBA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84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Variables no controlables: Competencia, cultura,</a:t>
            </a:r>
            <a:r>
              <a:rPr lang="es-PE" baseline="0" dirty="0" smtClean="0"/>
              <a:t> demografía, geografía, política, Economía. Tecnología, Legales.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39F5-DF49-4DAD-897F-D41C53FD3EBA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462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B39F5-DF49-4DAD-897F-D41C53FD3EBA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31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adobe.com/digitalmarketing/wp-content/uploads/2014/01/166578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70"/>
            <a:ext cx="12192000" cy="69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873" y="390294"/>
            <a:ext cx="4783873" cy="44756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s-PE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Uso del MARKETING para negocios negocios</a:t>
            </a:r>
            <a:endParaRPr lang="es-PE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4468" y="6003631"/>
            <a:ext cx="11335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Amanda Hoyos Espinoza</a:t>
            </a:r>
          </a:p>
          <a:p>
            <a:pPr algn="ctr"/>
            <a:r>
              <a:rPr lang="es-P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Bermejo, junio del 2017</a:t>
            </a:r>
            <a:endParaRPr lang="es-PE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4 P del Marketing </a:t>
            </a:r>
            <a:r>
              <a:rPr lang="es-PE" b="1" dirty="0"/>
              <a:t/>
            </a:r>
            <a:br>
              <a:rPr lang="es-PE" b="1" dirty="0"/>
            </a:b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360" y="1508760"/>
            <a:ext cx="10866120" cy="4739639"/>
          </a:xfrm>
        </p:spPr>
        <p:txBody>
          <a:bodyPr/>
          <a:lstStyle/>
          <a:p>
            <a:r>
              <a:rPr lang="es-P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</a:p>
          <a:p>
            <a:r>
              <a:rPr lang="es-P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</a:p>
          <a:p>
            <a:r>
              <a:rPr lang="es-P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</a:p>
          <a:p>
            <a:r>
              <a:rPr lang="es-P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</a:p>
          <a:p>
            <a:pPr marL="0" indent="0">
              <a:buNone/>
            </a:pPr>
            <a:endParaRPr lang="es-PE" dirty="0"/>
          </a:p>
        </p:txBody>
      </p:sp>
      <p:grpSp>
        <p:nvGrpSpPr>
          <p:cNvPr id="13" name="Grupo 12"/>
          <p:cNvGrpSpPr/>
          <p:nvPr/>
        </p:nvGrpSpPr>
        <p:grpSpPr>
          <a:xfrm rot="474049">
            <a:off x="6099973" y="2051355"/>
            <a:ext cx="3708922" cy="3629024"/>
            <a:chOff x="5682422" y="2164697"/>
            <a:chExt cx="3708922" cy="3629024"/>
          </a:xfrm>
        </p:grpSpPr>
        <p:grpSp>
          <p:nvGrpSpPr>
            <p:cNvPr id="8" name="Grupo 7"/>
            <p:cNvGrpSpPr/>
            <p:nvPr/>
          </p:nvGrpSpPr>
          <p:grpSpPr>
            <a:xfrm>
              <a:off x="5705169" y="2164697"/>
              <a:ext cx="3686175" cy="3629024"/>
              <a:chOff x="6015036" y="2336146"/>
              <a:chExt cx="3686175" cy="3629024"/>
            </a:xfrm>
            <a:effectLst>
              <a:reflection blurRad="6350" stA="50000" endA="295" endPos="92000" dist="101600" dir="5400000" sy="-100000" algn="bl" rotWithShape="0"/>
            </a:effectLst>
          </p:grpSpPr>
          <p:sp>
            <p:nvSpPr>
              <p:cNvPr id="7" name="Rectángulo 6"/>
              <p:cNvSpPr/>
              <p:nvPr/>
            </p:nvSpPr>
            <p:spPr>
              <a:xfrm>
                <a:off x="7858124" y="4125023"/>
                <a:ext cx="1843087" cy="181451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200" dirty="0" smtClean="0"/>
                  <a:t>P</a:t>
                </a:r>
                <a:endParaRPr lang="es-PE" sz="7200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7858124" y="2336146"/>
                <a:ext cx="1843087" cy="181451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200" dirty="0" smtClean="0"/>
                  <a:t>P</a:t>
                </a:r>
                <a:endParaRPr lang="es-PE" sz="7200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6015036" y="4150658"/>
                <a:ext cx="1843087" cy="18145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6600" dirty="0" smtClean="0"/>
                  <a:t>P</a:t>
                </a:r>
                <a:endParaRPr lang="es-PE" sz="6600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6015038" y="2336146"/>
                <a:ext cx="1843087" cy="18145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200" dirty="0" smtClean="0"/>
                  <a:t>P</a:t>
                </a:r>
                <a:endParaRPr lang="es-PE" sz="7200" dirty="0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5682422" y="3474256"/>
              <a:ext cx="1799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Producto</a:t>
              </a:r>
              <a:endPara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808033" y="3489534"/>
              <a:ext cx="1373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Precio</a:t>
              </a:r>
              <a:endPara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955963" y="5241549"/>
              <a:ext cx="1373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Plaza</a:t>
              </a:r>
              <a:endPara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586295" y="5081672"/>
              <a:ext cx="18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Promoción</a:t>
              </a:r>
              <a:endPara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0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231" y="300318"/>
            <a:ext cx="9404723" cy="1400530"/>
          </a:xfrm>
        </p:spPr>
        <p:txBody>
          <a:bodyPr/>
          <a:lstStyle/>
          <a:p>
            <a:r>
              <a:rPr lang="es-C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MARKETING MIX</a:t>
            </a: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60" y="1066799"/>
            <a:ext cx="4191000" cy="55911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CO" alt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Manera de combinar las variables controlables para estimular de forma adecuada y permanente los mercados, considerando los efectos que las no controlables ejercen sobre las decisiones de los clientes y prospectos</a:t>
            </a:r>
            <a:r>
              <a:rPr lang="es-CO" altLang="es-PE" dirty="0"/>
              <a:t>.</a:t>
            </a:r>
            <a:endParaRPr lang="es-PE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99861"/>
              </p:ext>
            </p:extLst>
          </p:nvPr>
        </p:nvGraphicFramePr>
        <p:xfrm>
          <a:off x="4587239" y="1082039"/>
          <a:ext cx="7330440" cy="55759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65220"/>
                <a:gridCol w="3665220"/>
              </a:tblGrid>
              <a:tr h="626221">
                <a:tc gridSpan="2"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Variables</a:t>
                      </a:r>
                      <a:r>
                        <a:rPr lang="es-PE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P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26221"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Controlables</a:t>
                      </a:r>
                      <a:r>
                        <a:rPr lang="es-PE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P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         No Controlables </a:t>
                      </a:r>
                      <a:endParaRPr lang="es-P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323495">
                <a:tc>
                  <a:txBody>
                    <a:bodyPr/>
                    <a:lstStyle/>
                    <a:p>
                      <a:endParaRPr lang="es-P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  Mercado</a:t>
                      </a:r>
                    </a:p>
                    <a:p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  Competencia</a:t>
                      </a:r>
                    </a:p>
                    <a:p>
                      <a:r>
                        <a:rPr lang="es-PE" sz="2400" dirty="0" smtClean="0">
                          <a:solidFill>
                            <a:schemeClr val="bg1"/>
                          </a:solidFill>
                        </a:rPr>
                        <a:t>  Entorno</a:t>
                      </a:r>
                    </a:p>
                    <a:p>
                      <a:endParaRPr lang="es-PE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PE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PE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PE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PE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PE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479280" y="3659502"/>
            <a:ext cx="2230751" cy="2998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dirty="0" smtClean="0">
              <a:solidFill>
                <a:schemeClr val="bg1"/>
              </a:solidFill>
            </a:endParaRPr>
          </a:p>
          <a:p>
            <a:r>
              <a:rPr lang="es-PE" dirty="0" smtClean="0">
                <a:solidFill>
                  <a:schemeClr val="bg1"/>
                </a:solidFill>
              </a:rPr>
              <a:t>Social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Cultural 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Demográfica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Político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Legal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Tecnológico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Ecológico/Medioambiental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Étnico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Religioso</a:t>
            </a:r>
          </a:p>
          <a:p>
            <a:r>
              <a:rPr lang="es-PE" dirty="0" smtClean="0">
                <a:solidFill>
                  <a:schemeClr val="bg1"/>
                </a:solidFill>
              </a:rPr>
              <a:t>Económico</a:t>
            </a:r>
          </a:p>
          <a:p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37724" y="2380298"/>
            <a:ext cx="3744275" cy="4192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8382000" y="2340294"/>
            <a:ext cx="3566160" cy="4317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 rot="5400000">
            <a:off x="7930994" y="-1484473"/>
            <a:ext cx="571502" cy="71580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5" name="Picture 3" descr="C:\Users\PC\Pictures\Image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25" y="2340294"/>
            <a:ext cx="3744275" cy="42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r>
              <a:rPr lang="es-PE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79120" y="1477691"/>
            <a:ext cx="1831393" cy="75111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Producto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45370" y="2942273"/>
            <a:ext cx="2452771" cy="25487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dirty="0" smtClean="0">
                <a:solidFill>
                  <a:schemeClr val="bg1"/>
                </a:solidFill>
              </a:rPr>
              <a:t>Es </a:t>
            </a:r>
            <a:r>
              <a:rPr lang="es-PE" sz="2000" dirty="0">
                <a:solidFill>
                  <a:schemeClr val="bg1"/>
                </a:solidFill>
              </a:rPr>
              <a:t>todo aquello que se ofrece en el mercado para satisfacer un deseo o una </a:t>
            </a:r>
            <a:r>
              <a:rPr lang="es-PE" sz="2000" dirty="0" smtClean="0">
                <a:solidFill>
                  <a:schemeClr val="bg1"/>
                </a:solidFill>
              </a:rPr>
              <a:t>necesidad. 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/>
        </p:nvSpPr>
        <p:spPr bwMode="auto">
          <a:xfrm>
            <a:off x="3361134" y="4212670"/>
            <a:ext cx="3416909" cy="1730930"/>
          </a:xfrm>
          <a:prstGeom prst="round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s-PE" altLang="es-PE" sz="2000" dirty="0" smtClean="0">
                <a:solidFill>
                  <a:schemeClr val="bg1"/>
                </a:solidFill>
              </a:rPr>
              <a:t>2. Bienes industriales: Dirigidos a empresas, industrias, instituciones, organizaciones, etcétera.</a:t>
            </a:r>
          </a:p>
        </p:txBody>
      </p:sp>
      <p:sp>
        <p:nvSpPr>
          <p:cNvPr id="10" name="Rectangle 23"/>
          <p:cNvSpPr>
            <a:spLocks noGrp="1" noChangeArrowheads="1"/>
          </p:cNvSpPr>
          <p:nvPr/>
        </p:nvSpPr>
        <p:spPr bwMode="auto">
          <a:xfrm>
            <a:off x="3370772" y="2427878"/>
            <a:ext cx="3416909" cy="1141571"/>
          </a:xfrm>
          <a:prstGeom prst="round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s-PE" altLang="es-PE" sz="2000" dirty="0" smtClean="0">
                <a:solidFill>
                  <a:schemeClr val="bg1"/>
                </a:solidFill>
              </a:rPr>
              <a:t>1. Bienes de consumo: Dirigidos al consumidor final.</a:t>
            </a:r>
          </a:p>
          <a:p>
            <a:pPr eaLnBrk="1" hangingPunct="1"/>
            <a:endParaRPr lang="es-PE" altLang="es-PE" sz="2000" dirty="0" smtClean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/>
          <p:cNvCxnSpPr>
            <a:stCxn id="5" idx="3"/>
            <a:endCxn id="10" idx="1"/>
          </p:cNvCxnSpPr>
          <p:nvPr/>
        </p:nvCxnSpPr>
        <p:spPr>
          <a:xfrm flipV="1">
            <a:off x="2698141" y="2998664"/>
            <a:ext cx="672631" cy="1217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" idx="3"/>
            <a:endCxn id="9" idx="1"/>
          </p:cNvCxnSpPr>
          <p:nvPr/>
        </p:nvCxnSpPr>
        <p:spPr>
          <a:xfrm>
            <a:off x="2698141" y="4216640"/>
            <a:ext cx="662993" cy="86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2"/>
            <a:endCxn id="5" idx="0"/>
          </p:cNvCxnSpPr>
          <p:nvPr/>
        </p:nvCxnSpPr>
        <p:spPr>
          <a:xfrm flipH="1">
            <a:off x="1471756" y="2228805"/>
            <a:ext cx="23061" cy="713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3"/>
          <p:cNvSpPr>
            <a:spLocks noGrp="1" noChangeArrowheads="1"/>
          </p:cNvSpPr>
          <p:nvPr/>
        </p:nvSpPr>
        <p:spPr bwMode="auto">
          <a:xfrm>
            <a:off x="7113984" y="2072393"/>
            <a:ext cx="4387454" cy="1885557"/>
          </a:xfrm>
          <a:prstGeom prst="round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s-PE" altLang="es-PE" sz="2000" b="1" dirty="0" smtClean="0">
                <a:solidFill>
                  <a:schemeClr val="bg1"/>
                </a:solidFill>
              </a:rPr>
              <a:t>a.</a:t>
            </a:r>
            <a:r>
              <a:rPr kumimoji="1" lang="es-ES_tradnl" altLang="es-PE" sz="2000" b="1" u="sng" dirty="0"/>
              <a:t> </a:t>
            </a:r>
            <a:r>
              <a:rPr kumimoji="1" lang="es-ES_tradnl" altLang="es-PE" sz="2000" b="1" u="sng" dirty="0">
                <a:solidFill>
                  <a:schemeClr val="bg1"/>
                </a:solidFill>
              </a:rPr>
              <a:t>Productos de conveniencia</a:t>
            </a:r>
          </a:p>
          <a:p>
            <a:pPr marL="0" indent="0" eaLnBrk="1" hangingPunct="1">
              <a:buNone/>
            </a:pPr>
            <a:r>
              <a:rPr lang="es-PE" altLang="es-PE" sz="2000" b="1" dirty="0">
                <a:solidFill>
                  <a:schemeClr val="bg1"/>
                </a:solidFill>
              </a:rPr>
              <a:t>b. </a:t>
            </a:r>
            <a:r>
              <a:rPr lang="es-PE" altLang="es-PE" sz="2000" b="1" u="sng" dirty="0">
                <a:solidFill>
                  <a:schemeClr val="bg1"/>
                </a:solidFill>
              </a:rPr>
              <a:t>Productos de compra (Esporádica</a:t>
            </a:r>
            <a:r>
              <a:rPr lang="es-PE" altLang="es-PE" sz="2000" b="1" dirty="0" smtClean="0">
                <a:solidFill>
                  <a:schemeClr val="bg1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s-PE" altLang="es-PE" sz="2000" b="1" dirty="0">
                <a:solidFill>
                  <a:schemeClr val="bg1"/>
                </a:solidFill>
              </a:rPr>
              <a:t>c. </a:t>
            </a:r>
            <a:r>
              <a:rPr lang="es-PE" altLang="es-PE" sz="2000" b="1" u="sng" dirty="0">
                <a:solidFill>
                  <a:schemeClr val="bg1"/>
                </a:solidFill>
              </a:rPr>
              <a:t>Productos de </a:t>
            </a:r>
            <a:r>
              <a:rPr lang="es-PE" altLang="es-PE" sz="2000" b="1" u="sng" dirty="0" smtClean="0">
                <a:solidFill>
                  <a:schemeClr val="bg1"/>
                </a:solidFill>
              </a:rPr>
              <a:t>especialidad</a:t>
            </a:r>
          </a:p>
          <a:p>
            <a:pPr marL="0" indent="0" eaLnBrk="1" hangingPunct="1">
              <a:buNone/>
            </a:pPr>
            <a:r>
              <a:rPr lang="es-PE" altLang="es-PE" sz="2000" b="1" dirty="0">
                <a:solidFill>
                  <a:schemeClr val="bg1"/>
                </a:solidFill>
              </a:rPr>
              <a:t>d. </a:t>
            </a:r>
            <a:r>
              <a:rPr lang="es-PE" altLang="es-PE" sz="2000" b="1" u="sng" dirty="0">
                <a:solidFill>
                  <a:schemeClr val="bg1"/>
                </a:solidFill>
              </a:rPr>
              <a:t>Productos no buscados</a:t>
            </a:r>
          </a:p>
          <a:p>
            <a:pPr marL="0" indent="0" eaLnBrk="1" hangingPunct="1">
              <a:buNone/>
            </a:pPr>
            <a:endParaRPr lang="es-PE" altLang="es-PE" sz="2000" b="1" u="sng" dirty="0" smtClean="0">
              <a:solidFill>
                <a:schemeClr val="bg1"/>
              </a:solidFill>
            </a:endParaRPr>
          </a:p>
        </p:txBody>
      </p:sp>
      <p:sp>
        <p:nvSpPr>
          <p:cNvPr id="39" name="Rectangle 23"/>
          <p:cNvSpPr>
            <a:spLocks noGrp="1" noChangeArrowheads="1"/>
          </p:cNvSpPr>
          <p:nvPr/>
        </p:nvSpPr>
        <p:spPr bwMode="auto">
          <a:xfrm>
            <a:off x="7113984" y="4216640"/>
            <a:ext cx="4387454" cy="1726960"/>
          </a:xfrm>
          <a:prstGeom prst="round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s-PE" altLang="es-PE" sz="2000" b="1" dirty="0" smtClean="0">
                <a:solidFill>
                  <a:schemeClr val="bg1"/>
                </a:solidFill>
              </a:rPr>
              <a:t>a.</a:t>
            </a:r>
            <a:r>
              <a:rPr kumimoji="1" lang="es-ES_tradnl" altLang="es-PE" sz="2000" b="1" u="sng" dirty="0" smtClean="0"/>
              <a:t> </a:t>
            </a:r>
            <a:r>
              <a:rPr kumimoji="1" lang="es-PE" altLang="es-PE" sz="2000" b="1" u="sng" dirty="0" smtClean="0">
                <a:solidFill>
                  <a:schemeClr val="bg1"/>
                </a:solidFill>
              </a:rPr>
              <a:t>Insumos </a:t>
            </a:r>
            <a:r>
              <a:rPr kumimoji="1" lang="es-PE" altLang="es-PE" sz="2000" b="1" u="sng" dirty="0">
                <a:solidFill>
                  <a:schemeClr val="bg1"/>
                </a:solidFill>
              </a:rPr>
              <a:t>y materia prima </a:t>
            </a:r>
            <a:endParaRPr kumimoji="1" lang="es-PE" altLang="es-PE" sz="2000" b="1" u="sng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kumimoji="1" lang="es-PE" altLang="es-PE" sz="2000" b="1" dirty="0" smtClean="0">
                <a:solidFill>
                  <a:schemeClr val="bg1"/>
                </a:solidFill>
              </a:rPr>
              <a:t>b.</a:t>
            </a:r>
            <a:r>
              <a:rPr kumimoji="1" lang="es-PE" altLang="es-PE" sz="2000" b="1" u="sng" dirty="0" smtClean="0">
                <a:solidFill>
                  <a:schemeClr val="bg1"/>
                </a:solidFill>
              </a:rPr>
              <a:t> Activos </a:t>
            </a:r>
            <a:r>
              <a:rPr kumimoji="1" lang="es-PE" altLang="es-PE" sz="2000" b="1" u="sng" dirty="0">
                <a:solidFill>
                  <a:schemeClr val="bg1"/>
                </a:solidFill>
              </a:rPr>
              <a:t>y bienes de capital </a:t>
            </a:r>
            <a:r>
              <a:rPr kumimoji="1" lang="es-PE" altLang="es-PE" sz="2000" b="1" u="sng" dirty="0" smtClean="0">
                <a:solidFill>
                  <a:schemeClr val="bg1"/>
                </a:solidFill>
              </a:rPr>
              <a:t>       </a:t>
            </a:r>
          </a:p>
          <a:p>
            <a:pPr marL="0" indent="0" eaLnBrk="1" hangingPunct="1">
              <a:buNone/>
            </a:pPr>
            <a:r>
              <a:rPr kumimoji="1" lang="es-PE" altLang="es-PE" sz="2000" b="1" u="sng" dirty="0" smtClean="0">
                <a:solidFill>
                  <a:schemeClr val="bg1"/>
                </a:solidFill>
              </a:rPr>
              <a:t>c. Suministros y servicios</a:t>
            </a:r>
          </a:p>
          <a:p>
            <a:pPr marL="0" indent="0" eaLnBrk="1" hangingPunct="1">
              <a:buNone/>
            </a:pPr>
            <a:endParaRPr lang="es-PE" altLang="es-PE" sz="2000" b="1" u="sng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s-PE" altLang="es-PE" sz="2000" b="1" u="sng" dirty="0" smtClean="0">
              <a:solidFill>
                <a:schemeClr val="bg1"/>
              </a:solidFill>
            </a:endParaRPr>
          </a:p>
        </p:txBody>
      </p:sp>
      <p:cxnSp>
        <p:nvCxnSpPr>
          <p:cNvPr id="42" name="Conector recto de flecha 41"/>
          <p:cNvCxnSpPr>
            <a:stCxn id="10" idx="3"/>
            <a:endCxn id="38" idx="1"/>
          </p:cNvCxnSpPr>
          <p:nvPr/>
        </p:nvCxnSpPr>
        <p:spPr>
          <a:xfrm>
            <a:off x="6787681" y="2998664"/>
            <a:ext cx="326303" cy="16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6778043" y="4792778"/>
            <a:ext cx="3263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92676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dirty="0" smtClean="0"/>
              <a:t>P</a:t>
            </a:r>
            <a:endParaRPr lang="es-PE" sz="6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6644640" y="932190"/>
            <a:ext cx="195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Producto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1422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Bienes de Consumo 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2298700"/>
            <a:ext cx="5811203" cy="39703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kumimoji="1" lang="es-ES_tradnl" altLang="es-PE" sz="2800" b="1" u="sng" dirty="0" smtClean="0"/>
              <a:t> Productos </a:t>
            </a:r>
            <a:r>
              <a:rPr kumimoji="1" lang="es-ES_tradnl" altLang="es-PE" sz="2800" b="1" u="sng" dirty="0"/>
              <a:t>de </a:t>
            </a:r>
            <a:r>
              <a:rPr kumimoji="1" lang="es-ES_tradnl" altLang="es-PE" sz="2800" b="1" u="sng" dirty="0" smtClean="0"/>
              <a:t>conveniencia</a:t>
            </a:r>
            <a:endParaRPr kumimoji="1" lang="es-ES_tradnl" altLang="es-PE" sz="2800" b="1" dirty="0"/>
          </a:p>
          <a:p>
            <a:pPr algn="just" eaLnBrk="1" hangingPunct="1"/>
            <a:r>
              <a:rPr kumimoji="1" lang="es-ES_tradnl" altLang="es-PE" sz="2800" dirty="0" smtClean="0"/>
              <a:t>De compra frecuente o </a:t>
            </a:r>
            <a:r>
              <a:rPr kumimoji="1" lang="es-ES_tradnl" altLang="es-PE" sz="2800" dirty="0"/>
              <a:t>regular, </a:t>
            </a:r>
            <a:r>
              <a:rPr kumimoji="1" lang="es-ES_tradnl" altLang="es-PE" sz="2800" dirty="0" smtClean="0"/>
              <a:t>no requiere mucha planificación, comparación</a:t>
            </a:r>
            <a:r>
              <a:rPr kumimoji="1" lang="es-ES_tradnl" altLang="es-PE" sz="2800" dirty="0"/>
              <a:t>, </a:t>
            </a:r>
            <a:r>
              <a:rPr kumimoji="1" lang="es-ES_tradnl" altLang="es-PE" sz="2800" dirty="0" smtClean="0"/>
              <a:t>ni gran </a:t>
            </a:r>
            <a:r>
              <a:rPr kumimoji="1" lang="es-ES_tradnl" altLang="es-PE" sz="2800" dirty="0"/>
              <a:t>esfuerzo por parte del </a:t>
            </a:r>
            <a:r>
              <a:rPr kumimoji="1" lang="es-ES_tradnl" altLang="es-PE" sz="2800" dirty="0" smtClean="0"/>
              <a:t>consumidor para conseguirlo.</a:t>
            </a:r>
            <a:endParaRPr kumimoji="1" lang="es-ES_tradnl" altLang="es-PE" sz="2800" dirty="0"/>
          </a:p>
          <a:p>
            <a:pPr algn="just" eaLnBrk="1" hangingPunct="1"/>
            <a:r>
              <a:rPr kumimoji="1" lang="es-ES_tradnl" altLang="es-PE" sz="2800" u="sng" dirty="0" smtClean="0"/>
              <a:t>Ejemplos</a:t>
            </a:r>
            <a:endParaRPr kumimoji="1" lang="es-ES_tradnl" altLang="es-PE" sz="2800" u="sng" dirty="0"/>
          </a:p>
          <a:p>
            <a:pPr algn="just" eaLnBrk="1" hangingPunct="1"/>
            <a:r>
              <a:rPr kumimoji="1" lang="es-ES_tradnl" altLang="es-PE" sz="2800" dirty="0"/>
              <a:t>Alimentos, artículos de limpieza personal</a:t>
            </a:r>
          </a:p>
        </p:txBody>
      </p:sp>
      <p:pic>
        <p:nvPicPr>
          <p:cNvPr id="2050" name="Picture 2" descr="http://informabtlcdnzone.grupodecomunicac.netdna-cdn.com/wp-content/uploads/2014/09/OX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43" y="2908300"/>
            <a:ext cx="3950071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228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Bienes de Consumo 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7680" y="2209800"/>
            <a:ext cx="5255895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s-ES_tradnl" altLang="es-PE" sz="2800" b="1" u="sng" dirty="0"/>
              <a:t>Productos de compra (Esporádica)</a:t>
            </a:r>
          </a:p>
          <a:p>
            <a:pPr algn="just" eaLnBrk="1" hangingPunct="1"/>
            <a:endParaRPr kumimoji="1" lang="es-ES_tradnl" altLang="es-PE" sz="2800" b="1" dirty="0"/>
          </a:p>
          <a:p>
            <a:pPr algn="just" eaLnBrk="1" hangingPunct="1"/>
            <a:r>
              <a:rPr kumimoji="1" lang="es-ES_tradnl" altLang="es-PE" sz="2800" dirty="0"/>
              <a:t>Compra menos frecuente, requieren cierto grado de planificación y comparación, y de información</a:t>
            </a:r>
            <a:r>
              <a:rPr kumimoji="1" lang="es-ES_tradnl" altLang="es-PE" sz="2800" dirty="0" smtClean="0"/>
              <a:t>.</a:t>
            </a:r>
            <a:endParaRPr kumimoji="1" lang="es-ES_tradnl" altLang="es-PE" sz="2800" dirty="0"/>
          </a:p>
          <a:p>
            <a:pPr algn="just" eaLnBrk="1" hangingPunct="1"/>
            <a:r>
              <a:rPr kumimoji="1" lang="es-ES_tradnl" altLang="es-PE" sz="2800" u="sng" dirty="0"/>
              <a:t>Ejemplos</a:t>
            </a:r>
          </a:p>
          <a:p>
            <a:pPr algn="just" eaLnBrk="1" hangingPunct="1"/>
            <a:r>
              <a:rPr kumimoji="1" lang="es-ES_tradnl" altLang="es-PE" sz="2800" dirty="0"/>
              <a:t>Electrodomésticos, ropa, muebles, vehículos</a:t>
            </a:r>
          </a:p>
        </p:txBody>
      </p:sp>
      <p:pic>
        <p:nvPicPr>
          <p:cNvPr id="3074" name="Picture 2" descr="http://3.bp.blogspot.com/-QN1PbijN0NU/Tu6rXpqd5EI/AAAAAAAAAnM/K4qsVzI_Vzg/s1600/Electrodomest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09800"/>
            <a:ext cx="5449251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33035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Bienes de Consumo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1" y="2152650"/>
            <a:ext cx="4815072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s-ES_tradnl" altLang="es-PE" sz="2800" b="1" u="sng" dirty="0"/>
              <a:t>Productos de especialidad</a:t>
            </a:r>
          </a:p>
          <a:p>
            <a:pPr algn="just" eaLnBrk="1" hangingPunct="1"/>
            <a:endParaRPr kumimoji="1" lang="es-ES_tradnl" altLang="es-PE" sz="2800" b="1" dirty="0"/>
          </a:p>
          <a:p>
            <a:pPr algn="just" eaLnBrk="1" hangingPunct="1"/>
            <a:r>
              <a:rPr kumimoji="1" lang="es-ES_tradnl" altLang="es-PE" sz="2800" dirty="0"/>
              <a:t>Productos de características únicas, identificación de marca, poca comparación, baja sensibilidad al precio.</a:t>
            </a:r>
          </a:p>
          <a:p>
            <a:pPr algn="just" eaLnBrk="1" hangingPunct="1"/>
            <a:endParaRPr kumimoji="1" lang="es-ES_tradnl" altLang="es-PE" sz="2800" dirty="0"/>
          </a:p>
          <a:p>
            <a:pPr algn="just" eaLnBrk="1" hangingPunct="1"/>
            <a:r>
              <a:rPr kumimoji="1" lang="es-ES_tradnl" altLang="es-PE" sz="2800" u="sng" dirty="0"/>
              <a:t>Ejemplos</a:t>
            </a:r>
          </a:p>
          <a:p>
            <a:pPr algn="just" eaLnBrk="1" hangingPunct="1"/>
            <a:r>
              <a:rPr kumimoji="1" lang="es-ES_tradnl" altLang="es-PE" sz="2800" dirty="0"/>
              <a:t>Artículos de lujo y bienes exclusivos</a:t>
            </a:r>
          </a:p>
        </p:txBody>
      </p:sp>
      <p:pic>
        <p:nvPicPr>
          <p:cNvPr id="4098" name="Picture 2" descr="http://pyme.lavoztx.com/DM-Resize/photos.demandstudios.com/14/197/fotolia_3760356_XS.jpg?w=600&amp;h=6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223734"/>
            <a:ext cx="2058532" cy="16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am-ar.org.ar/upload/image/680x6801366312002_1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95" y="2223734"/>
            <a:ext cx="4147005" cy="41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tocirujano.com/wp-content/uploads/2012/12/Nikon-1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3861116"/>
            <a:ext cx="2058532" cy="24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6891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Bienes de Consumo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1521" y="2448560"/>
            <a:ext cx="4997768" cy="3046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s-ES_tradnl" altLang="es-PE" sz="2400" b="1" u="sng" dirty="0"/>
              <a:t>Productos no buscados</a:t>
            </a:r>
          </a:p>
          <a:p>
            <a:pPr algn="just" eaLnBrk="1" hangingPunct="1"/>
            <a:endParaRPr kumimoji="1" lang="es-ES_tradnl" altLang="es-PE" sz="2400" b="1" dirty="0"/>
          </a:p>
          <a:p>
            <a:pPr algn="just" eaLnBrk="1" hangingPunct="1"/>
            <a:r>
              <a:rPr kumimoji="1" lang="es-ES_tradnl" altLang="es-PE" sz="2400" dirty="0"/>
              <a:t>Desconocidos, o que no se piensa comprar. Algunos incluso con demanda negativa.</a:t>
            </a:r>
          </a:p>
          <a:p>
            <a:pPr algn="just" eaLnBrk="1" hangingPunct="1"/>
            <a:endParaRPr kumimoji="1" lang="es-ES_tradnl" altLang="es-PE" sz="2400" dirty="0"/>
          </a:p>
          <a:p>
            <a:pPr algn="just" eaLnBrk="1" hangingPunct="1"/>
            <a:r>
              <a:rPr kumimoji="1" lang="es-ES_tradnl" altLang="es-PE" sz="2400" u="sng" dirty="0"/>
              <a:t>Ejemplos</a:t>
            </a:r>
          </a:p>
          <a:p>
            <a:pPr algn="just" eaLnBrk="1" hangingPunct="1"/>
            <a:r>
              <a:rPr kumimoji="1" lang="es-ES_tradnl" altLang="es-PE" sz="2400" dirty="0"/>
              <a:t>Seguros, donaciones</a:t>
            </a:r>
          </a:p>
        </p:txBody>
      </p:sp>
      <p:pic>
        <p:nvPicPr>
          <p:cNvPr id="5122" name="Picture 2" descr="http://eleconomista.com.mx/files/imagecache/nota_completa/atau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96160"/>
            <a:ext cx="5711190" cy="3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15605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 </a:t>
            </a: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Industriales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080" y="2309812"/>
            <a:ext cx="5460684" cy="43653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PE" altLang="es-PE" sz="2800" dirty="0" smtClean="0"/>
              <a:t>Insumos y materia prima (Usualmente para transformación)</a:t>
            </a: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s-PE" altLang="es-PE" sz="2800" dirty="0"/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PE" altLang="es-PE" sz="2800" dirty="0"/>
              <a:t>Activos y bienes de capital (Equipamiento)</a:t>
            </a: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s-PE" altLang="es-PE" sz="2800" dirty="0"/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PE" altLang="es-PE" sz="2800" dirty="0" smtClean="0"/>
              <a:t>Suministros y servicios (Soporte operacional)</a:t>
            </a:r>
            <a:endParaRPr lang="es-ES" altLang="es-PE" sz="2800" dirty="0"/>
          </a:p>
        </p:txBody>
      </p:sp>
      <p:sp>
        <p:nvSpPr>
          <p:cNvPr id="7" name="Rectángulo 6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309812"/>
            <a:ext cx="5394960" cy="43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alt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estratégicas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PE" alt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Atributos</a:t>
            </a:r>
          </a:p>
          <a:p>
            <a:r>
              <a:rPr lang="es-PE" alt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</a:t>
            </a:r>
          </a:p>
          <a:p>
            <a:r>
              <a:rPr lang="es-PE" alt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Envasado</a:t>
            </a:r>
          </a:p>
          <a:p>
            <a:r>
              <a:rPr lang="es-PE" alt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Etiquetado</a:t>
            </a:r>
          </a:p>
          <a:p>
            <a:r>
              <a:rPr lang="es-PE" alt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de apoyo</a:t>
            </a:r>
            <a:endParaRPr lang="es-ES" altLang="es-P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962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63158"/>
            <a:ext cx="9404723" cy="1400530"/>
          </a:xfrm>
        </p:spPr>
        <p:txBody>
          <a:bodyPr/>
          <a:lstStyle/>
          <a:p>
            <a: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alt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estratégicas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72440" y="2052918"/>
            <a:ext cx="6720840" cy="39241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s-ES_tradnl" altLang="es-PE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Atributos:</a:t>
            </a:r>
            <a:endParaRPr kumimoji="1" lang="es-ES_tradnl" altLang="es-P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Calidad: </a:t>
            </a:r>
            <a:r>
              <a:rPr lang="es-ES" altLang="es-PE" sz="2400" dirty="0">
                <a:latin typeface="+mj-lt"/>
              </a:rPr>
              <a:t>Nivel de calidad y consistencia (Que el nivel de calidad sea el que se promete</a:t>
            </a:r>
            <a:r>
              <a:rPr lang="es-ES" altLang="es-PE" sz="2400" dirty="0" smtClean="0">
                <a:latin typeface="+mj-lt"/>
              </a:rPr>
              <a:t>).</a:t>
            </a:r>
            <a:endParaRPr lang="es-PE" altLang="es-PE" sz="2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 del producto: </a:t>
            </a:r>
            <a:r>
              <a:rPr lang="es-ES" altLang="es-PE" sz="2400" dirty="0">
                <a:latin typeface="+mj-lt"/>
              </a:rPr>
              <a:t>Todo lo que se suma sobre el beneficio central. Áreas claves para la diferenciación. Ecuación de valor vs. Costo</a:t>
            </a:r>
            <a:r>
              <a:rPr lang="es-ES" altLang="es-PE" sz="2400" dirty="0" smtClean="0">
                <a:latin typeface="+mj-lt"/>
              </a:rPr>
              <a:t>.</a:t>
            </a:r>
            <a:endParaRPr lang="es-PE" altLang="es-PE" sz="2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Diseño:</a:t>
            </a:r>
            <a:r>
              <a:rPr lang="es-ES" altLang="es-PE" sz="2400" dirty="0">
                <a:latin typeface="+mj-lt"/>
              </a:rPr>
              <a:t> Apariencia y performance.</a:t>
            </a:r>
            <a:endParaRPr lang="es-ES_tradnl" altLang="es-PE" sz="2400" dirty="0">
              <a:latin typeface="+mj-lt"/>
            </a:endParaRPr>
          </a:p>
        </p:txBody>
      </p:sp>
      <p:pic>
        <p:nvPicPr>
          <p:cNvPr id="6146" name="Picture 2" descr="http://support.apple.com/library/content/dam/edam/applecare/images/en_US/iphone/iphone5s/iphone_4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43" y="1351722"/>
            <a:ext cx="5774768" cy="52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41129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071" y="132678"/>
            <a:ext cx="9404723" cy="1071282"/>
          </a:xfrm>
        </p:spPr>
        <p:txBody>
          <a:bodyPr/>
          <a:lstStyle/>
          <a:p>
            <a:r>
              <a:rPr lang="es-P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</a:t>
            </a: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</a:t>
            </a:r>
            <a:r>
              <a:rPr lang="es-PE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eting</a:t>
            </a:r>
            <a:r>
              <a:rPr lang="es-P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P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1" y="1295400"/>
            <a:ext cx="11644312" cy="495299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sz="3000" b="1" dirty="0" smtClean="0"/>
              <a:t>¿Qué NO es Marketing?</a:t>
            </a:r>
          </a:p>
          <a:p>
            <a:pPr marL="0" indent="0">
              <a:buNone/>
            </a:pPr>
            <a:endParaRPr lang="es-PE" sz="3000" b="1" dirty="0" smtClean="0"/>
          </a:p>
          <a:p>
            <a:pPr marL="0" indent="0">
              <a:buNone/>
            </a:pPr>
            <a:r>
              <a:rPr lang="es-PE" sz="2200" dirty="0" smtClean="0"/>
              <a:t> </a:t>
            </a:r>
            <a:r>
              <a:rPr lang="es-PE" sz="2800" dirty="0" smtClean="0"/>
              <a:t>Marketing NO es </a:t>
            </a:r>
            <a:r>
              <a:rPr lang="es-PE" sz="2800" b="1" dirty="0" smtClean="0">
                <a:solidFill>
                  <a:srgbClr val="FFFF00"/>
                </a:solidFill>
              </a:rPr>
              <a:t>Ventas</a:t>
            </a:r>
            <a:r>
              <a:rPr lang="es-PE" sz="2800" dirty="0" smtClean="0"/>
              <a:t> </a:t>
            </a:r>
            <a:r>
              <a:rPr lang="es-PE" sz="2400" dirty="0" smtClean="0"/>
              <a:t>               </a:t>
            </a:r>
            <a:endParaRPr lang="es-PE" sz="2200" dirty="0" smtClean="0"/>
          </a:p>
          <a:p>
            <a:pPr marL="0" indent="0">
              <a:buNone/>
            </a:pPr>
            <a:r>
              <a:rPr lang="es-PE" sz="2200" dirty="0" smtClean="0"/>
              <a:t> </a:t>
            </a:r>
          </a:p>
          <a:p>
            <a:pPr marL="0" indent="0">
              <a:buNone/>
            </a:pPr>
            <a:endParaRPr lang="es-PE" sz="2200" dirty="0" smtClean="0"/>
          </a:p>
          <a:p>
            <a:pPr marL="0" indent="0">
              <a:buNone/>
            </a:pPr>
            <a:r>
              <a:rPr lang="es-PE" sz="2800" dirty="0" smtClean="0"/>
              <a:t>Marketing NO es </a:t>
            </a:r>
            <a:r>
              <a:rPr lang="es-PE" sz="2800" b="1" dirty="0" smtClean="0">
                <a:solidFill>
                  <a:srgbClr val="FFFF00"/>
                </a:solidFill>
              </a:rPr>
              <a:t>Publicidad</a:t>
            </a:r>
            <a:r>
              <a:rPr lang="es-PE" sz="2800" dirty="0" smtClean="0"/>
              <a:t> </a:t>
            </a:r>
            <a:r>
              <a:rPr lang="es-PE" sz="2800" dirty="0" smtClean="0">
                <a:sym typeface="Wingdings" panose="05000000000000000000" pitchFamily="2" charset="2"/>
              </a:rPr>
              <a:t> </a:t>
            </a:r>
            <a:endParaRPr lang="es-PE" sz="2800" dirty="0"/>
          </a:p>
          <a:p>
            <a:pPr marL="0" indent="0">
              <a:buNone/>
            </a:pPr>
            <a:endParaRPr lang="es-PE" sz="2200" dirty="0" smtClean="0"/>
          </a:p>
          <a:p>
            <a:pPr marL="0" indent="0">
              <a:buNone/>
            </a:pPr>
            <a:endParaRPr lang="es-PE" sz="2200" dirty="0" smtClean="0"/>
          </a:p>
          <a:p>
            <a:pPr marL="0" indent="0">
              <a:buNone/>
            </a:pPr>
            <a:r>
              <a:rPr lang="es-PE" sz="2400" dirty="0" smtClean="0"/>
              <a:t>Marketing no es </a:t>
            </a:r>
            <a:r>
              <a:rPr lang="es-PE" sz="2400" dirty="0" smtClean="0">
                <a:sym typeface="Wingdings" panose="05000000000000000000" pitchFamily="2" charset="2"/>
              </a:rPr>
              <a:t> </a:t>
            </a:r>
            <a:r>
              <a:rPr lang="es-PE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Estudio de Mercado</a:t>
            </a:r>
            <a:endParaRPr lang="es-PE" sz="2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PE" sz="2400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Entonces… ¿Qué es </a:t>
            </a: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r>
              <a:rPr lang="es-PE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s-P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Flecha derecha 3"/>
          <p:cNvSpPr/>
          <p:nvPr/>
        </p:nvSpPr>
        <p:spPr>
          <a:xfrm>
            <a:off x="4137384" y="2180805"/>
            <a:ext cx="806824" cy="26894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C0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620948" y="3281498"/>
            <a:ext cx="806824" cy="26894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>
            <a:off x="5378462" y="4388430"/>
            <a:ext cx="806824" cy="26894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5348472" y="1739083"/>
            <a:ext cx="393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 smtClean="0">
                <a:solidFill>
                  <a:srgbClr val="FFFF00"/>
                </a:solidFill>
              </a:rPr>
              <a:t>Ventas</a:t>
            </a:r>
            <a:r>
              <a:rPr lang="es-PE" sz="2800" dirty="0" smtClean="0"/>
              <a:t> es un objetivo de Marketing.</a:t>
            </a:r>
            <a:endParaRPr lang="es-PE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576582" y="2872320"/>
            <a:ext cx="56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FF00"/>
                </a:solidFill>
              </a:rPr>
              <a:t>Publicidad</a:t>
            </a:r>
            <a:r>
              <a:rPr lang="es-PE" sz="2800" dirty="0" smtClean="0">
                <a:solidFill>
                  <a:srgbClr val="FFFF00"/>
                </a:solidFill>
              </a:rPr>
              <a:t> </a:t>
            </a:r>
            <a:r>
              <a:rPr lang="es-PE" sz="2800" dirty="0" smtClean="0"/>
              <a:t>Es una herramienta del  Marketing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66296" y="4111195"/>
            <a:ext cx="512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FF00"/>
                </a:solidFill>
              </a:rPr>
              <a:t>Estudio de Mercado </a:t>
            </a:r>
            <a:r>
              <a:rPr lang="es-PE" sz="2800" dirty="0" smtClean="0">
                <a:solidFill>
                  <a:srgbClr val="FFFF00"/>
                </a:solidFill>
              </a:rPr>
              <a:t>e</a:t>
            </a:r>
            <a:r>
              <a:rPr lang="es-PE" sz="2800" dirty="0" smtClean="0"/>
              <a:t>s una herramienta del  Marketing</a:t>
            </a:r>
            <a:r>
              <a:rPr lang="es-PE" sz="2000" dirty="0" smtClean="0"/>
              <a:t>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510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551" y="71718"/>
            <a:ext cx="9404723" cy="1400530"/>
          </a:xfrm>
        </p:spPr>
        <p:txBody>
          <a:bodyPr/>
          <a:lstStyle/>
          <a:p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alt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estratégicas</a:t>
            </a: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6680" y="1549998"/>
            <a:ext cx="6711563" cy="5273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s-ES_tradnl" altLang="es-PE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Marca</a:t>
            </a:r>
            <a:r>
              <a:rPr kumimoji="1" lang="es-ES_tradnl" altLang="es-PE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kumimoji="1" lang="es-ES_tradnl" altLang="es-P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PE" altLang="es-PE" sz="2400" dirty="0">
                <a:latin typeface="+mj-lt"/>
              </a:rPr>
              <a:t>Nombre, término, letrero, símbolo, diseño, o combinación de ellos, que identifica a un bien o a su productor, y lo diferencia de los demás</a:t>
            </a:r>
            <a:r>
              <a:rPr lang="es-PE" altLang="es-PE" sz="2400" dirty="0" smtClean="0">
                <a:latin typeface="+mj-lt"/>
              </a:rPr>
              <a:t>.</a:t>
            </a:r>
            <a:endParaRPr lang="es-PE" altLang="es-PE" sz="2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PE" altLang="es-PE" sz="2400" dirty="0">
                <a:latin typeface="+mj-lt"/>
              </a:rPr>
              <a:t>Le permite al consumidor identificar al producto, crear una historia de relación con ella, asociar el producto a un historial de calidad. Para el productor, es una forma de distinguirse de la competencia, y </a:t>
            </a:r>
            <a:r>
              <a:rPr lang="es-PE" altLang="es-PE" sz="2400" dirty="0" smtClean="0">
                <a:latin typeface="+mj-lt"/>
              </a:rPr>
              <a:t>una </a:t>
            </a:r>
            <a:r>
              <a:rPr lang="es-PE" altLang="es-PE" sz="2400" dirty="0">
                <a:latin typeface="+mj-lt"/>
              </a:rPr>
              <a:t>variable sobre la cual desarrollar la </a:t>
            </a:r>
            <a:r>
              <a:rPr lang="es-PE" altLang="es-PE" sz="2400" dirty="0">
                <a:solidFill>
                  <a:srgbClr val="FFFF00"/>
                </a:solidFill>
                <a:latin typeface="+mj-lt"/>
              </a:rPr>
              <a:t>lealtad del consumidor.</a:t>
            </a:r>
          </a:p>
        </p:txBody>
      </p:sp>
      <p:pic>
        <p:nvPicPr>
          <p:cNvPr id="10246" name="Picture 6" descr="http://img.wonderhowto.com/img/26/85/63486674949339/0/light-up-your-iphones-apple-logo-old-school-rainbow-colors.128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77" y="2606040"/>
            <a:ext cx="5029200" cy="30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87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831" y="86958"/>
            <a:ext cx="9404723" cy="1400530"/>
          </a:xfrm>
        </p:spPr>
        <p:txBody>
          <a:bodyPr/>
          <a:lstStyle/>
          <a:p>
            <a: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alt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estratégicas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 descr="http://images.quebarato.com.mx/T440x/remato+iphone+4+32gb+nuevo+en+caja+cozumel+quintana+roo+mexico__6AEAA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6" y="2052918"/>
            <a:ext cx="5593974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480" y="1671918"/>
            <a:ext cx="5928360" cy="4744122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kumimoji="1" lang="es-ES_tradnl" altLang="es-PE" sz="4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Envasado</a:t>
            </a:r>
            <a:endParaRPr kumimoji="1" lang="es-ES_tradnl" altLang="es-P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altLang="es-PE" sz="3600" dirty="0"/>
              <a:t>3 niveles: Recipiente, Empaque y Embalaje.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altLang="es-PE" sz="3600" dirty="0"/>
              <a:t>Debe colaborar con el MKT </a:t>
            </a:r>
            <a:r>
              <a:rPr lang="es-PE" altLang="es-PE" sz="3600" dirty="0" err="1"/>
              <a:t>Mix</a:t>
            </a:r>
            <a:r>
              <a:rPr lang="es-PE" altLang="es-PE" sz="3600" dirty="0"/>
              <a:t>: Consistencia.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altLang="es-PE" sz="3600" dirty="0"/>
              <a:t>Un buen empaque es un factor decisivo en P.O.P</a:t>
            </a:r>
            <a:r>
              <a:rPr lang="es-PE" altLang="es-PE" sz="3600" dirty="0" smtClean="0"/>
              <a:t>.(</a:t>
            </a:r>
            <a:r>
              <a:rPr lang="es-PE" altLang="es-PE" sz="3100" dirty="0" smtClean="0"/>
              <a:t>publicidad en el punto de venta)</a:t>
            </a:r>
            <a:endParaRPr lang="es-PE" altLang="es-PE" sz="3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altLang="es-PE" sz="3600" dirty="0"/>
              <a:t>Consideraciones de reciclaje, medio ambiente y seguridad (infantes, productos inflamables).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7464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71718"/>
            <a:ext cx="9404723" cy="1400530"/>
          </a:xfrm>
        </p:spPr>
        <p:txBody>
          <a:bodyPr/>
          <a:lstStyle/>
          <a:p>
            <a: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b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alt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estratégicas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121" y="1516805"/>
            <a:ext cx="6103542" cy="45243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kumimoji="1" lang="es-ES_tradnl" altLang="es-PE" sz="3600" b="1" u="sng" dirty="0" smtClean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Etiquetado</a:t>
            </a:r>
            <a:endParaRPr kumimoji="1" lang="es-ES_tradnl" altLang="es-PE" sz="2400" b="1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PE" altLang="es-PE" sz="2800" dirty="0">
                <a:latin typeface="+mj-lt"/>
                <a:ea typeface="+mj-ea"/>
                <a:cs typeface="+mj-cs"/>
              </a:rPr>
              <a:t>Identifica al producto y productor.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PE" altLang="es-PE" sz="2800" dirty="0">
                <a:latin typeface="+mj-lt"/>
                <a:ea typeface="+mj-ea"/>
                <a:cs typeface="+mj-cs"/>
              </a:rPr>
              <a:t>Lo clasifica.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PE" altLang="es-PE" sz="2800" dirty="0">
                <a:latin typeface="+mj-lt"/>
                <a:ea typeface="+mj-ea"/>
                <a:cs typeface="+mj-cs"/>
              </a:rPr>
              <a:t>Puede describirlo.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PE" altLang="es-PE" sz="2800" dirty="0">
                <a:latin typeface="+mj-lt"/>
                <a:ea typeface="+mj-ea"/>
                <a:cs typeface="+mj-cs"/>
              </a:rPr>
              <a:t>Debe promoverlo. (P.O.P.)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PE" altLang="es-PE" sz="2800" dirty="0">
                <a:latin typeface="+mj-lt"/>
                <a:ea typeface="+mj-ea"/>
                <a:cs typeface="+mj-cs"/>
              </a:rPr>
              <a:t>Contiene información adicional: Contenido nutricional</a:t>
            </a:r>
            <a:r>
              <a:rPr lang="es-PE" altLang="es-PE" sz="2800" dirty="0" smtClean="0">
                <a:latin typeface="+mj-lt"/>
                <a:ea typeface="+mj-ea"/>
                <a:cs typeface="+mj-cs"/>
              </a:rPr>
              <a:t>, advertencias </a:t>
            </a:r>
            <a:r>
              <a:rPr lang="es-PE" altLang="es-PE" sz="2800" dirty="0">
                <a:latin typeface="+mj-lt"/>
                <a:ea typeface="+mj-ea"/>
                <a:cs typeface="+mj-cs"/>
              </a:rPr>
              <a:t>y texto legal, precios sugeridos.</a:t>
            </a:r>
          </a:p>
        </p:txBody>
      </p:sp>
      <p:pic>
        <p:nvPicPr>
          <p:cNvPr id="12294" name="Picture 6" descr="http://img3.todoiphone.net/wp-content/uploads/2014/07/iphone-etiqueta-f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01" y="2126405"/>
            <a:ext cx="5319500" cy="32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81830" y="38736"/>
            <a:ext cx="1843087" cy="1814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2777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280" y="1253112"/>
            <a:ext cx="6661869" cy="4995288"/>
          </a:xfrm>
        </p:spPr>
        <p:txBody>
          <a:bodyPr>
            <a:normAutofit fontScale="92500" lnSpcReduction="10000"/>
          </a:bodyPr>
          <a:lstStyle/>
          <a:p>
            <a:pPr marL="411480" algn="just">
              <a:buFont typeface="Wingdings"/>
              <a:buChar char=""/>
              <a:defRPr/>
            </a:pPr>
            <a: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 de dinero que los clientes tienen que pagar por un determinado producto o servicio.</a:t>
            </a:r>
          </a:p>
          <a:p>
            <a:pPr marL="411480" algn="just">
              <a:buNone/>
              <a:defRPr/>
            </a:pPr>
            <a: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Valor que está dispuesto a pagar el Cliente por un producto que le satisfaga su necesidad y, a la vez, permita ganancias razonables para la empresa. </a:t>
            </a:r>
            <a:b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precio representa la única variable de la mezcla de mercadotecnia que genera ingresos para la empresa, el resto de las variables generan egresos.</a:t>
            </a:r>
          </a:p>
          <a:p>
            <a:endParaRPr lang="es-PE" dirty="0"/>
          </a:p>
        </p:txBody>
      </p:sp>
      <p:grpSp>
        <p:nvGrpSpPr>
          <p:cNvPr id="4" name="Grupo 3"/>
          <p:cNvGrpSpPr/>
          <p:nvPr/>
        </p:nvGrpSpPr>
        <p:grpSpPr>
          <a:xfrm>
            <a:off x="8571498" y="0"/>
            <a:ext cx="1843087" cy="1814512"/>
            <a:chOff x="11831533" y="3429579"/>
            <a:chExt cx="1843087" cy="1814512"/>
          </a:xfrm>
        </p:grpSpPr>
        <p:sp>
          <p:nvSpPr>
            <p:cNvPr id="5" name="Rectángulo 4"/>
            <p:cNvSpPr/>
            <p:nvPr/>
          </p:nvSpPr>
          <p:spPr>
            <a:xfrm>
              <a:off x="11831533" y="3429579"/>
              <a:ext cx="1843087" cy="18145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5400" dirty="0" smtClean="0"/>
                <a:t>P</a:t>
              </a:r>
              <a:endParaRPr lang="es-PE" sz="5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2185438" y="4682690"/>
              <a:ext cx="1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Precio</a:t>
              </a:r>
              <a:endParaRPr lang="es-PE" dirty="0"/>
            </a:p>
          </p:txBody>
        </p:sp>
      </p:grpSp>
      <p:pic>
        <p:nvPicPr>
          <p:cNvPr id="13314" name="Picture 2" descr="http://www.monografias.com/trabajos14/ollalechera/Ima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301241"/>
            <a:ext cx="4839965" cy="43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DEL PRECIO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de Lista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Descuentos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Complementos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de pago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de crédito</a:t>
            </a:r>
          </a:p>
          <a:p>
            <a:pPr marL="0" indent="0">
              <a:buNone/>
            </a:pPr>
            <a:endParaRPr lang="es-PE" dirty="0"/>
          </a:p>
        </p:txBody>
      </p:sp>
      <p:grpSp>
        <p:nvGrpSpPr>
          <p:cNvPr id="4" name="Grupo 3"/>
          <p:cNvGrpSpPr/>
          <p:nvPr/>
        </p:nvGrpSpPr>
        <p:grpSpPr>
          <a:xfrm>
            <a:off x="8571498" y="0"/>
            <a:ext cx="1843087" cy="1814512"/>
            <a:chOff x="11831533" y="3429579"/>
            <a:chExt cx="1843087" cy="1814512"/>
          </a:xfrm>
        </p:grpSpPr>
        <p:sp>
          <p:nvSpPr>
            <p:cNvPr id="5" name="Rectángulo 4"/>
            <p:cNvSpPr/>
            <p:nvPr/>
          </p:nvSpPr>
          <p:spPr>
            <a:xfrm>
              <a:off x="11831533" y="3429579"/>
              <a:ext cx="1843087" cy="18145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5400" dirty="0" smtClean="0"/>
                <a:t>P</a:t>
              </a:r>
              <a:endParaRPr lang="es-PE" sz="5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2185438" y="4682690"/>
              <a:ext cx="1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Precio</a:t>
              </a:r>
              <a:endParaRPr lang="es-PE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4556760" cy="21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190750"/>
            <a:ext cx="452628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400530"/>
          </a:xfrm>
        </p:spPr>
        <p:txBody>
          <a:bodyPr/>
          <a:lstStyle/>
          <a:p>
            <a:r>
              <a:rPr 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PARA DETERMINAR</a:t>
            </a:r>
            <a:br>
              <a:rPr 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PRECIOS</a:t>
            </a: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costos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Los precios de la Competencia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Ingresos de mis Clientes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y la Oferta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Reglamentados</a:t>
            </a:r>
          </a:p>
          <a:p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Prestigio del producto</a:t>
            </a:r>
          </a:p>
          <a:p>
            <a:endParaRPr lang="es-PE" dirty="0"/>
          </a:p>
        </p:txBody>
      </p:sp>
      <p:grpSp>
        <p:nvGrpSpPr>
          <p:cNvPr id="4" name="Grupo 3"/>
          <p:cNvGrpSpPr/>
          <p:nvPr/>
        </p:nvGrpSpPr>
        <p:grpSpPr>
          <a:xfrm>
            <a:off x="8571498" y="0"/>
            <a:ext cx="1843087" cy="1814512"/>
            <a:chOff x="11831533" y="3429579"/>
            <a:chExt cx="1843087" cy="1814512"/>
          </a:xfrm>
        </p:grpSpPr>
        <p:sp>
          <p:nvSpPr>
            <p:cNvPr id="5" name="Rectángulo 4"/>
            <p:cNvSpPr/>
            <p:nvPr/>
          </p:nvSpPr>
          <p:spPr>
            <a:xfrm>
              <a:off x="11831533" y="3429579"/>
              <a:ext cx="1843087" cy="18145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5400" dirty="0" smtClean="0"/>
                <a:t>P</a:t>
              </a:r>
              <a:endParaRPr lang="es-PE" sz="5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2185438" y="4682690"/>
              <a:ext cx="1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Precio</a:t>
              </a:r>
              <a:endParaRPr lang="es-PE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1" y="4069080"/>
            <a:ext cx="4648200" cy="2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28" y="2259330"/>
            <a:ext cx="427577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08878"/>
            <a:ext cx="9404723" cy="1400530"/>
          </a:xfrm>
        </p:spPr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513" y="1186104"/>
            <a:ext cx="6730048" cy="5062296"/>
          </a:xfrm>
        </p:spPr>
        <p:txBody>
          <a:bodyPr>
            <a:normAutofit/>
          </a:bodyPr>
          <a:lstStyle/>
          <a:p>
            <a:pPr algn="just"/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aquellas actividades por medio de las cuales, se informan y motivan a las personas a comprar productos o a actuar o inclinarse favorablemente hacia ideas, personas o instituciones.  </a:t>
            </a:r>
            <a:r>
              <a:rPr lang="es-ES_tradnl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</a:t>
            </a:r>
            <a:r>
              <a:rPr lang="es-ES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es Informar, persuadir y recordar.</a:t>
            </a:r>
            <a:endParaRPr lang="es-CO" alt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2301240"/>
            <a:ext cx="43738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r>
              <a:rPr lang="es-CO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CO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681" y="1676400"/>
            <a:ext cx="6842759" cy="4623436"/>
          </a:xfrm>
        </p:spPr>
        <p:txBody>
          <a:bodyPr/>
          <a:lstStyle/>
          <a:p>
            <a:pPr marL="0" indent="0">
              <a:buNone/>
            </a:pP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</a:t>
            </a: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PROMOCIÓN</a:t>
            </a:r>
            <a:endParaRPr lang="es-CO" altLang="es-PE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altLang="es-PE" sz="3200" i="1" dirty="0" smtClean="0"/>
              <a:t>Publicidad</a:t>
            </a:r>
            <a:endParaRPr lang="es-CO" altLang="es-PE" sz="3200" i="1" dirty="0"/>
          </a:p>
          <a:p>
            <a:r>
              <a:rPr lang="es-CO" altLang="es-PE" sz="3200" i="1" dirty="0"/>
              <a:t>Venta Personal</a:t>
            </a:r>
          </a:p>
          <a:p>
            <a:r>
              <a:rPr lang="es-CO" altLang="es-PE" sz="3200" i="1" dirty="0"/>
              <a:t>Promoción de Ventas</a:t>
            </a:r>
          </a:p>
          <a:p>
            <a:r>
              <a:rPr lang="es-CO" altLang="es-PE" sz="3200" i="1" dirty="0"/>
              <a:t>Relaciones Públicas</a:t>
            </a:r>
          </a:p>
          <a:p>
            <a:r>
              <a:rPr lang="es-CO" altLang="es-PE" sz="3200" i="1" dirty="0" err="1"/>
              <a:t>Telemercadeo</a:t>
            </a:r>
            <a:endParaRPr lang="es-CO" altLang="es-PE" sz="3200" i="1" dirty="0"/>
          </a:p>
          <a:p>
            <a:r>
              <a:rPr lang="es-CO" altLang="es-PE" sz="3200" dirty="0"/>
              <a:t>Propaganda</a:t>
            </a:r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2209800"/>
            <a:ext cx="1770380" cy="20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10" y="2209800"/>
            <a:ext cx="3314700" cy="20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4232910"/>
            <a:ext cx="2377440" cy="20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32910"/>
            <a:ext cx="2767013" cy="20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391" y="485838"/>
            <a:ext cx="9404723" cy="1400530"/>
          </a:xfrm>
        </p:spPr>
        <p:txBody>
          <a:bodyPr/>
          <a:lstStyle/>
          <a:p>
            <a:r>
              <a:rPr lang="es-P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</a:t>
            </a:r>
            <a:endParaRPr lang="es-P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1" y="1555436"/>
            <a:ext cx="5852160" cy="46929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alt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inglés: </a:t>
            </a:r>
            <a:r>
              <a:rPr lang="es-CO" altLang="es-P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</a:t>
            </a:r>
            <a:r>
              <a:rPr lang="es-CO" alt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es considerada como una de las más poderosas herramientas de la mercadotecnia, específicamente de la promoción, que es utilizada para dar a conocer un determinado mensaje relacionado con productos, servicios, ideas u otros, a su grupo objetivo.</a:t>
            </a:r>
          </a:p>
          <a:p>
            <a:pPr algn="just"/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2209800"/>
            <a:ext cx="2695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2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 publicitarios tradicionales</a:t>
            </a:r>
            <a:endParaRPr lang="es-P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809078"/>
            <a:ext cx="11308080" cy="5048922"/>
          </a:xfrm>
        </p:spPr>
        <p:txBody>
          <a:bodyPr>
            <a:noAutofit/>
          </a:bodyPr>
          <a:lstStyle/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televisión: </a:t>
            </a:r>
            <a:r>
              <a:rPr lang="es-CO" sz="2400" dirty="0"/>
              <a:t>aún el medio más efectivo, pero a la vez el más costoso, se utiliza principalmente para productos o servicios de amplio consumo masivo.</a:t>
            </a:r>
          </a:p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radio: </a:t>
            </a:r>
            <a:r>
              <a:rPr lang="es-CO" sz="2400" dirty="0"/>
              <a:t>le sigue en efectividad y costos a la televisión.</a:t>
            </a:r>
          </a:p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prensa escrita</a:t>
            </a: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O" sz="2400" dirty="0"/>
              <a:t>diarios y revistas de diferentes temas.</a:t>
            </a:r>
          </a:p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Internet:</a:t>
            </a:r>
            <a:r>
              <a:rPr lang="es-CO" sz="2400" dirty="0"/>
              <a:t> ya sea creando nuestra propia página web, poniendo anuncios publicitarios en forma de banners en otras páginas relacionadas a nuestro </a:t>
            </a:r>
            <a:r>
              <a:rPr lang="es-CO" sz="2400" dirty="0" smtClean="0"/>
              <a:t>producto</a:t>
            </a:r>
            <a:r>
              <a:rPr lang="es-CO" sz="2400" dirty="0"/>
              <a:t>.</a:t>
            </a:r>
          </a:p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teléfono: </a:t>
            </a:r>
            <a:r>
              <a:rPr lang="es-CO" sz="2400" dirty="0"/>
              <a:t>a través de llamadas en donde ofrezcamos nuestros productos.</a:t>
            </a:r>
          </a:p>
          <a:p>
            <a:pPr marL="95250" indent="0" algn="just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correo: </a:t>
            </a:r>
            <a:r>
              <a:rPr lang="es-CO" sz="2400" dirty="0"/>
              <a:t>ya sea el tradicional o el electrónico, </a:t>
            </a:r>
            <a:endParaRPr lang="es-PE" sz="2400" dirty="0"/>
          </a:p>
        </p:txBody>
      </p:sp>
      <p:sp>
        <p:nvSpPr>
          <p:cNvPr id="4" name="Rectángulo 3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5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- Definiciones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524000"/>
            <a:ext cx="8030446" cy="49987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s-PE" sz="2800" dirty="0"/>
              <a:t>El verdadero marketing comienza con los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</a:t>
            </a: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PE" sz="2800" dirty="0"/>
              <a:t> con sus características demográficas, sus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es-PE" sz="2800" dirty="0"/>
              <a:t> y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</a:t>
            </a:r>
            <a:r>
              <a:rPr lang="es-PE" sz="2800" dirty="0"/>
              <a:t> relacionados.</a:t>
            </a:r>
          </a:p>
          <a:p>
            <a:pPr algn="just"/>
            <a:r>
              <a:rPr lang="es-PE" sz="2800" dirty="0"/>
              <a:t>No se pregunta “¿Qué queremos vender?”, sino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“¿Qué quiere comprar el cliente?”</a:t>
            </a:r>
            <a:r>
              <a:rPr lang="es-PE" sz="2800" b="1" dirty="0"/>
              <a:t>. </a:t>
            </a:r>
            <a:r>
              <a:rPr lang="es-PE" sz="2800" dirty="0"/>
              <a:t>No se dice “Esto es lo que hace nuestro producto o servicio”, sino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“Estas son las satisfacciones que el consumidor busca”.</a:t>
            </a:r>
          </a:p>
          <a:p>
            <a:pPr marL="0" indent="0" algn="just">
              <a:buNone/>
            </a:pPr>
            <a:r>
              <a:rPr lang="es-PE" sz="2800" dirty="0" smtClean="0">
                <a:solidFill>
                  <a:srgbClr val="FFFF00"/>
                </a:solidFill>
              </a:rPr>
              <a:t>									Peter </a:t>
            </a:r>
            <a:r>
              <a:rPr lang="es-PE" sz="2800" dirty="0">
                <a:solidFill>
                  <a:srgbClr val="FFFF00"/>
                </a:solidFill>
              </a:rPr>
              <a:t>Drucker, </a:t>
            </a:r>
            <a:r>
              <a:rPr lang="es-PE" sz="2800" dirty="0" smtClean="0">
                <a:solidFill>
                  <a:srgbClr val="FFFF00"/>
                </a:solidFill>
              </a:rPr>
              <a:t>1979</a:t>
            </a:r>
            <a:endParaRPr lang="es-E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mundoejecutivo.com.mx/sites/default/files/infografias/clien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4" t="10439" r="2335" b="80282"/>
          <a:stretch/>
        </p:blipFill>
        <p:spPr bwMode="auto">
          <a:xfrm>
            <a:off x="8396206" y="1853248"/>
            <a:ext cx="3795794" cy="351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86958"/>
            <a:ext cx="9404723" cy="1727554"/>
          </a:xfrm>
        </p:spPr>
        <p:txBody>
          <a:bodyPr/>
          <a:lstStyle/>
          <a:p>
            <a: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</a:t>
            </a:r>
            <a:b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 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publicitarios </a:t>
            </a: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alternativos</a:t>
            </a:r>
            <a:b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BTL-</a:t>
            </a:r>
            <a:r>
              <a:rPr lang="es-CO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line) </a:t>
            </a:r>
            <a:b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20" y="1981200"/>
            <a:ext cx="11369039" cy="41392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ferias: </a:t>
            </a:r>
            <a:r>
              <a:rPr lang="es-CO" dirty="0"/>
              <a:t>podemos alquilar algún puesto o stand y promocionar nuestros </a:t>
            </a:r>
            <a:r>
              <a:rPr lang="es-CO" dirty="0" smtClean="0"/>
              <a:t>productos</a:t>
            </a:r>
          </a:p>
          <a:p>
            <a:pPr marL="0" indent="0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campañas </a:t>
            </a: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degustación: </a:t>
            </a:r>
            <a:r>
              <a:rPr lang="es-CO" dirty="0"/>
              <a:t>podemos crear un pequeño puesto de degustación que se encargue de promocionar nuestro producto, ya sea en mercados, supermercados, tiendas, bodegas, etc.</a:t>
            </a:r>
          </a:p>
          <a:p>
            <a:pPr marL="0" indent="0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campañas publicitaras </a:t>
            </a:r>
            <a:r>
              <a:rPr lang="es-CO" dirty="0"/>
              <a:t>en actividades, eventos o cualquier lugar en donde concurra nuestro público objetivo, y podamos difundir o hacer conocer nuestro producto o marca.</a:t>
            </a:r>
          </a:p>
          <a:p>
            <a:pPr marL="0" indent="0">
              <a:spcBef>
                <a:spcPts val="0"/>
              </a:spcBef>
              <a:buFont typeface="Wingdings"/>
              <a:buChar char=""/>
              <a:defRPr/>
            </a:pPr>
            <a:r>
              <a:rPr lang="es-C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auspicio </a:t>
            </a: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alguien, </a:t>
            </a:r>
            <a:r>
              <a:rPr lang="es-CO" dirty="0"/>
              <a:t>de alguna institución o de alguna otra empresa (publicidad no pagada), por ejemplo, podemos auspiciar a algún deportista conocido (sin necesidad de que sea famoso), por ejemplo, si nuestro producto son prendas de vestir para damas, podemos auspiciar a alguna modelo conocida en el medio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592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111" y="59118"/>
            <a:ext cx="9404723" cy="1400530"/>
          </a:xfrm>
        </p:spPr>
        <p:txBody>
          <a:bodyPr/>
          <a:lstStyle/>
          <a:p>
            <a: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</a:t>
            </a:r>
            <a:br>
              <a:rPr lang="es-P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BTL-</a:t>
            </a:r>
            <a:r>
              <a:rPr lang="es-CO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line)</a:t>
            </a:r>
            <a:r>
              <a:rPr lang="es-CO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4512"/>
            <a:ext cx="11292840" cy="4830128"/>
          </a:xfrm>
        </p:spPr>
        <p:txBody>
          <a:bodyPr>
            <a:normAutofit fontScale="92500" lnSpcReduction="10000"/>
          </a:bodyPr>
          <a:lstStyle/>
          <a:p>
            <a:pPr marL="411480" algn="just">
              <a:buFont typeface="Wingdings"/>
              <a:buChar char=""/>
              <a:defRPr/>
            </a:pP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anuncios impresos</a:t>
            </a:r>
            <a:r>
              <a:rPr lang="es-CO" sz="2200" dirty="0"/>
              <a:t> </a:t>
            </a: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colocan en camiones</a:t>
            </a:r>
            <a:r>
              <a:rPr lang="es-CO" sz="2200" dirty="0"/>
              <a:t> o furgonetas de reparto, o en vehículos de propiedad de la empresa, o que se colocan en vehículos de transporte público o en los taxis. Aunque cada vez más este medio publicitario abarca cualquier tipo de vehículo.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anuncios impresos que se colocan en las cajas</a:t>
            </a:r>
            <a:r>
              <a:rPr lang="es-CO" sz="2200" dirty="0"/>
              <a:t>, empaques o bolsas destinadas a conservar o transportar al producto.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afiches, carteles, volantes, paneles, folletos, calendarios, </a:t>
            </a:r>
            <a:r>
              <a:rPr lang="es-CO" sz="2200" dirty="0"/>
              <a:t>etc.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llaveros, lapiceros, cartucheras, </a:t>
            </a:r>
            <a:r>
              <a:rPr lang="es-CO" sz="2200" dirty="0"/>
              <a:t>y otros productos similares que lleven la marca de nuestro negocio, y que obsequiemos a nuestros clientes.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2200" dirty="0"/>
              <a:t>y, por último, el medio más eficiente: el producto en sí mismo, ofrecer un producto de muy buena calidad que satisfaga de tal manera al consumidor, que éste lo recomiende a otros. Publicidad conocida como </a:t>
            </a:r>
            <a:r>
              <a:rPr lang="es-CO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 “boca a boca”.</a:t>
            </a:r>
            <a:endParaRPr lang="es-CO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>
              <a:buFont typeface="Wingdings"/>
              <a:buChar char=""/>
              <a:defRPr/>
            </a:pPr>
            <a:endParaRPr lang="es-CO" dirty="0"/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574917" y="0"/>
            <a:ext cx="1843087" cy="18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/>
              <a:t>P</a:t>
            </a:r>
            <a:endParaRPr lang="es-PE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46354" y="1186103"/>
            <a:ext cx="16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Promoción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64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4623"/>
          </a:xfrm>
        </p:spPr>
        <p:txBody>
          <a:bodyPr/>
          <a:lstStyle/>
          <a:p>
            <a:r>
              <a:rPr lang="es-CO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281" y="1352676"/>
            <a:ext cx="7254240" cy="4895724"/>
          </a:xfrm>
        </p:spPr>
        <p:txBody>
          <a:bodyPr>
            <a:noAutofit/>
          </a:bodyPr>
          <a:lstStyle/>
          <a:p>
            <a:pPr marL="411480" algn="just">
              <a:buFont typeface="Wingdings"/>
              <a:buChar char=""/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plaza también es llamada canal, sitio, entrega, distribución, ubicación o cobertura. Es decir, cómo ponen a disposición de los usuarios las ofertas y las hacen accesibles a ellos.</a:t>
            </a:r>
          </a:p>
          <a:p>
            <a:pPr marL="411480" algn="just">
              <a:buFont typeface="Wingdings"/>
              <a:buChar char=""/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canal de distribución es la ruta o camino que sigue un producto al ser transferida su propiedad, directa o indirectamente, desde su fabricante hasta el consumidor o cliente final, por el conducto de intermediarios.</a:t>
            </a:r>
          </a:p>
          <a:p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96577" y="0"/>
            <a:ext cx="1843087" cy="1814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dirty="0" smtClean="0"/>
              <a:t>P</a:t>
            </a:r>
            <a:endParaRPr lang="es-PE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006287" y="1168009"/>
            <a:ext cx="137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Plaza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4" y="2118360"/>
            <a:ext cx="3491865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0758"/>
            <a:ext cx="9404723" cy="1400530"/>
          </a:xfrm>
        </p:spPr>
        <p:txBody>
          <a:bodyPr/>
          <a:lstStyle/>
          <a:p>
            <a: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  <a:br>
              <a:rPr lang="es-P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DE LA PLAZA</a:t>
            </a:r>
            <a:r>
              <a:rPr lang="es-CO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CO" dirty="0">
                <a:solidFill>
                  <a:schemeClr val="tx2">
                    <a:satMod val="200000"/>
                  </a:schemeClr>
                </a:solidFill>
              </a:rPr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3" y="2052918"/>
            <a:ext cx="6029008" cy="4195481"/>
          </a:xfrm>
        </p:spPr>
        <p:txBody>
          <a:bodyPr>
            <a:normAutofit lnSpcReduction="10000"/>
          </a:bodyPr>
          <a:lstStyle/>
          <a:p>
            <a:r>
              <a:rPr lang="es-CO" altLang="es-PE" sz="3200" i="1" dirty="0"/>
              <a:t>Canales</a:t>
            </a:r>
          </a:p>
          <a:p>
            <a:r>
              <a:rPr lang="es-CO" altLang="es-PE" sz="3200" i="1" dirty="0"/>
              <a:t>Cobertura</a:t>
            </a:r>
          </a:p>
          <a:p>
            <a:r>
              <a:rPr lang="es-CO" altLang="es-PE" sz="3200" i="1" dirty="0"/>
              <a:t>Surtido</a:t>
            </a:r>
          </a:p>
          <a:p>
            <a:r>
              <a:rPr lang="es-CO" altLang="es-PE" sz="3200" i="1" dirty="0"/>
              <a:t>Ubicaciones</a:t>
            </a:r>
          </a:p>
          <a:p>
            <a:r>
              <a:rPr lang="es-CO" altLang="es-PE" sz="3200" i="1" dirty="0"/>
              <a:t>Inventario</a:t>
            </a:r>
          </a:p>
          <a:p>
            <a:r>
              <a:rPr lang="es-CO" altLang="es-PE" sz="3200" dirty="0"/>
              <a:t>Transporte</a:t>
            </a:r>
          </a:p>
          <a:p>
            <a:r>
              <a:rPr lang="es-CO" altLang="es-PE" sz="3200" dirty="0"/>
              <a:t>Logística</a:t>
            </a:r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596577" y="0"/>
            <a:ext cx="1843087" cy="1814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dirty="0" smtClean="0"/>
              <a:t>P</a:t>
            </a:r>
            <a:endParaRPr lang="es-PE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006287" y="1168009"/>
            <a:ext cx="137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Plaza</a:t>
            </a:r>
            <a:endParaRPr lang="es-P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90" y="2240280"/>
            <a:ext cx="4522470" cy="39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  <a:b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DE LA PLAZA</a:t>
            </a:r>
            <a:r>
              <a:rPr lang="es-CO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CO" dirty="0">
                <a:solidFill>
                  <a:schemeClr val="tx2">
                    <a:satMod val="200000"/>
                  </a:schemeClr>
                </a:solidFill>
              </a:rPr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20" y="2052919"/>
            <a:ext cx="11201399" cy="227524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PE" sz="2400" dirty="0" smtClean="0">
                <a:solidFill>
                  <a:srgbClr val="FFFF00"/>
                </a:solidFill>
              </a:rPr>
              <a:t>Tipos de Canales</a:t>
            </a:r>
          </a:p>
          <a:p>
            <a:pPr algn="just">
              <a:spcBef>
                <a:spcPts val="0"/>
              </a:spcBef>
            </a:pPr>
            <a:r>
              <a:rPr lang="es-CO" altLang="es-PE" sz="2400" b="1" dirty="0">
                <a:solidFill>
                  <a:srgbClr val="FFFF00"/>
                </a:solidFill>
              </a:rPr>
              <a:t>Venta Directa</a:t>
            </a:r>
            <a:r>
              <a:rPr lang="es-CO" altLang="es-PE" sz="2400" b="1" dirty="0"/>
              <a:t>: </a:t>
            </a:r>
            <a:r>
              <a:rPr lang="es-CO" altLang="es-PE" sz="2400" dirty="0"/>
              <a:t>Es la que realizo personalmente como empresario o a través de mis vendedores en mis locales o puntos de venta en el centro comercial; puerta a puerta, a domicilio o por Internet.</a:t>
            </a:r>
          </a:p>
          <a:p>
            <a:pPr algn="just">
              <a:spcBef>
                <a:spcPts val="0"/>
              </a:spcBef>
            </a:pPr>
            <a:r>
              <a:rPr lang="es-CO" altLang="es-PE" sz="2400" b="1" dirty="0">
                <a:solidFill>
                  <a:srgbClr val="FFFF00"/>
                </a:solidFill>
              </a:rPr>
              <a:t>Venta con Intermediarios</a:t>
            </a:r>
            <a:r>
              <a:rPr lang="es-CO" altLang="es-PE" sz="2400" b="1" dirty="0"/>
              <a:t>: </a:t>
            </a:r>
            <a:r>
              <a:rPr lang="es-CO" altLang="es-PE" sz="2400" dirty="0"/>
              <a:t>Es la venta en donde uso uno o más distribuidores entre mi empresa y el Cliente final</a:t>
            </a:r>
            <a:r>
              <a:rPr lang="es-CO" altLang="es-PE" sz="2400" dirty="0" smtClean="0"/>
              <a:t>.</a:t>
            </a:r>
            <a:endParaRPr lang="es-PE" sz="1800" dirty="0"/>
          </a:p>
        </p:txBody>
      </p:sp>
      <p:sp>
        <p:nvSpPr>
          <p:cNvPr id="4" name="Rectángulo 3"/>
          <p:cNvSpPr/>
          <p:nvPr/>
        </p:nvSpPr>
        <p:spPr>
          <a:xfrm>
            <a:off x="8596577" y="0"/>
            <a:ext cx="1843087" cy="1814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dirty="0" smtClean="0"/>
              <a:t>P</a:t>
            </a:r>
            <a:endParaRPr lang="es-PE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006287" y="1168009"/>
            <a:ext cx="137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Plaza</a:t>
            </a:r>
            <a:endParaRPr lang="es-P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328160"/>
            <a:ext cx="11247120" cy="23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AutoShape 2" descr="Resultado de imagen de uso del marketing en las empre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1028" name="Picture 4" descr="C:\Users\PC\Desktop\marketing\marketing 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9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s.adobe.com/digitalmarketing/wp-content/uploads/2014/01/166578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795289"/>
            <a:ext cx="8946541" cy="4195481"/>
          </a:xfrm>
        </p:spPr>
        <p:txBody>
          <a:bodyPr>
            <a:normAutofit/>
          </a:bodyPr>
          <a:lstStyle/>
          <a:p>
            <a:r>
              <a:rPr lang="es-PE" sz="9600" dirty="0" smtClean="0">
                <a:solidFill>
                  <a:schemeClr val="bg1"/>
                </a:solidFill>
              </a:rPr>
              <a:t>Gracias</a:t>
            </a:r>
            <a:endParaRPr lang="es-PE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- Definiciones 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4068" y="1645920"/>
            <a:ext cx="6863612" cy="4297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s-PE" sz="3200" dirty="0" smtClean="0"/>
              <a:t>“</a:t>
            </a:r>
            <a:r>
              <a:rPr lang="es-PE" sz="3200" b="1" dirty="0" smtClean="0"/>
              <a:t>Proceso</a:t>
            </a:r>
            <a:r>
              <a:rPr lang="es-PE" sz="3200" dirty="0" smtClean="0"/>
              <a:t> </a:t>
            </a:r>
            <a:r>
              <a:rPr lang="es-PE" sz="3200" dirty="0"/>
              <a:t>social y administrativo por medio del cuál los individuos y los grupos obtienen lo que necesitan y desean mediante la creación y el intercambio de productos y valores con </a:t>
            </a:r>
            <a:r>
              <a:rPr lang="es-PE" sz="3200" dirty="0" smtClean="0"/>
              <a:t>otros”.</a:t>
            </a:r>
            <a:endParaRPr lang="es-ES" sz="3200" dirty="0"/>
          </a:p>
          <a:p>
            <a:pPr marL="0" indent="0" algn="ctr">
              <a:buNone/>
              <a:defRPr/>
            </a:pPr>
            <a:r>
              <a:rPr lang="es-PE" sz="3200" b="1" i="1" dirty="0" err="1">
                <a:solidFill>
                  <a:srgbClr val="FFFF00"/>
                </a:solidFill>
                <a:latin typeface="Arial" charset="0"/>
              </a:rPr>
              <a:t>Kotler</a:t>
            </a:r>
            <a:r>
              <a:rPr lang="es-PE" sz="3200" b="1" i="1" dirty="0">
                <a:solidFill>
                  <a:srgbClr val="FFFF00"/>
                </a:solidFill>
                <a:latin typeface="Arial" charset="0"/>
              </a:rPr>
              <a:t> y Armstrong </a:t>
            </a:r>
            <a:r>
              <a:rPr lang="es-PE" sz="3200" b="1" i="1" dirty="0" smtClean="0">
                <a:solidFill>
                  <a:srgbClr val="FFFF00"/>
                </a:solidFill>
                <a:latin typeface="Arial" charset="0"/>
              </a:rPr>
              <a:t>2008 </a:t>
            </a:r>
            <a:endParaRPr lang="es-PE" sz="3200" b="1" i="1" dirty="0">
              <a:solidFill>
                <a:srgbClr val="FFFF00"/>
              </a:solidFill>
              <a:latin typeface="Arial" charset="0"/>
            </a:endParaRPr>
          </a:p>
          <a:p>
            <a:pPr marL="0" indent="0" algn="ctr">
              <a:buNone/>
            </a:pPr>
            <a:endParaRPr lang="es-PE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definicion.de/wp-content/uploads/2011/04/Empe%C3%B1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917"/>
            <a:ext cx="5054068" cy="29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338591"/>
            <a:ext cx="9404723" cy="1400530"/>
          </a:xfrm>
        </p:spPr>
        <p:txBody>
          <a:bodyPr/>
          <a:lstStyle/>
          <a:p>
            <a:r>
              <a:rPr lang="es-P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NECESIDADES, DESEOS Y DEMANDAS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4370816"/>
            <a:ext cx="3401785" cy="21885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PE" dirty="0" smtClean="0">
                <a:solidFill>
                  <a:schemeClr val="bg1"/>
                </a:solidFill>
              </a:rPr>
              <a:t>Estado de carencia percibida.</a:t>
            </a:r>
          </a:p>
          <a:p>
            <a:pPr marL="0" indent="0">
              <a:buNone/>
            </a:pPr>
            <a:r>
              <a:rPr lang="es-PE" i="1" dirty="0" smtClean="0">
                <a:solidFill>
                  <a:schemeClr val="bg1"/>
                </a:solidFill>
              </a:rPr>
              <a:t>1.Hambre  2.reconocimiento social  </a:t>
            </a:r>
            <a:endParaRPr lang="es-PE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PE" i="1" dirty="0" smtClean="0">
                <a:solidFill>
                  <a:schemeClr val="bg1"/>
                </a:solidFill>
              </a:rPr>
              <a:t>3.desplazarse.</a:t>
            </a:r>
            <a:endParaRPr lang="es-PE" i="1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9599" y="1207040"/>
            <a:ext cx="10747093" cy="2695490"/>
            <a:chOff x="539599" y="1207040"/>
            <a:chExt cx="10747093" cy="2695490"/>
          </a:xfrm>
        </p:grpSpPr>
        <p:sp>
          <p:nvSpPr>
            <p:cNvPr id="11" name="Rectángulo redondeado 10"/>
            <p:cNvSpPr/>
            <p:nvPr/>
          </p:nvSpPr>
          <p:spPr>
            <a:xfrm>
              <a:off x="539599" y="1207040"/>
              <a:ext cx="10747093" cy="26954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921430" y="2000208"/>
              <a:ext cx="2318658" cy="95526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dirty="0" smtClean="0">
                  <a:solidFill>
                    <a:schemeClr val="bg1"/>
                  </a:solidFill>
                </a:rPr>
                <a:t>Necesidades</a:t>
              </a:r>
              <a:endParaRPr lang="es-PE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268519" y="1965999"/>
              <a:ext cx="2318658" cy="95526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800" dirty="0" smtClean="0">
                  <a:solidFill>
                    <a:schemeClr val="bg1"/>
                  </a:solidFill>
                </a:rPr>
                <a:t>Deseos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7869836" y="1901202"/>
              <a:ext cx="2721964" cy="95526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800" dirty="0" smtClean="0">
                  <a:solidFill>
                    <a:schemeClr val="bg1"/>
                  </a:solidFill>
                </a:rPr>
                <a:t>Demandas</a:t>
              </a:r>
              <a:r>
                <a:rPr lang="es-PE" sz="2800" dirty="0" smtClean="0"/>
                <a:t> </a:t>
              </a:r>
              <a:endParaRPr lang="es-PE" sz="2800" dirty="0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537518" y="2233323"/>
              <a:ext cx="629514" cy="4890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Flecha derecha 9"/>
            <p:cNvSpPr/>
            <p:nvPr/>
          </p:nvSpPr>
          <p:spPr>
            <a:xfrm>
              <a:off x="6920780" y="2220907"/>
              <a:ext cx="629514" cy="4890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93404" y="1439119"/>
              <a:ext cx="2119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Se transforman</a:t>
              </a:r>
              <a:endParaRPr lang="es-PE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175803" y="1387371"/>
              <a:ext cx="2119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Estimulan</a:t>
              </a:r>
              <a:endParaRPr lang="es-PE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120621" y="2995112"/>
              <a:ext cx="2119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 smtClean="0"/>
                <a:t>Identificar </a:t>
              </a:r>
            </a:p>
            <a:p>
              <a:pPr algn="ctr"/>
              <a:r>
                <a:rPr lang="es-PE" sz="2000" dirty="0" smtClean="0"/>
                <a:t>Oportunidades</a:t>
              </a:r>
              <a:endParaRPr lang="es-PE" sz="20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467710" y="2985926"/>
              <a:ext cx="24530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400" dirty="0" smtClean="0"/>
                <a:t>Generar </a:t>
              </a:r>
            </a:p>
            <a:p>
              <a:pPr algn="ctr"/>
              <a:r>
                <a:rPr lang="es-PE" sz="2400" dirty="0" smtClean="0"/>
                <a:t>Estímulos</a:t>
              </a:r>
              <a:endParaRPr lang="es-PE" sz="2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931367" y="2974526"/>
              <a:ext cx="2508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 smtClean="0"/>
                <a:t>Vender de forma</a:t>
              </a:r>
            </a:p>
            <a:p>
              <a:pPr algn="ctr"/>
              <a:r>
                <a:rPr lang="es-PE" sz="2000" dirty="0" smtClean="0"/>
                <a:t>rentable</a:t>
              </a:r>
              <a:endParaRPr lang="es-PE" sz="2000" dirty="0"/>
            </a:p>
          </p:txBody>
        </p:sp>
      </p:grpSp>
      <p:sp>
        <p:nvSpPr>
          <p:cNvPr id="17" name="Marcador de contenido 2"/>
          <p:cNvSpPr txBox="1">
            <a:spLocks/>
          </p:cNvSpPr>
          <p:nvPr/>
        </p:nvSpPr>
        <p:spPr>
          <a:xfrm>
            <a:off x="3875767" y="4157410"/>
            <a:ext cx="3507397" cy="24019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800" dirty="0" smtClean="0">
                <a:solidFill>
                  <a:schemeClr val="bg1"/>
                </a:solidFill>
              </a:rPr>
              <a:t>Forma que adopta una necesidad humana moldeada por la cultura y la personalidad individual.</a:t>
            </a:r>
          </a:p>
          <a:p>
            <a:pPr marL="0" indent="0" algn="just">
              <a:buNone/>
            </a:pPr>
            <a:r>
              <a:rPr lang="es-PE" sz="1800" i="1" dirty="0" smtClean="0">
                <a:solidFill>
                  <a:schemeClr val="bg1"/>
                </a:solidFill>
              </a:rPr>
              <a:t>1.Comer                         2.Símbolo de distinción 3.desplazarse.</a:t>
            </a:r>
            <a:endParaRPr lang="es-PE" sz="1800" i="1" dirty="0">
              <a:solidFill>
                <a:schemeClr val="bg1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550294" y="4026684"/>
            <a:ext cx="3736399" cy="25326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 smtClean="0">
                <a:solidFill>
                  <a:schemeClr val="bg1"/>
                </a:solidFill>
              </a:rPr>
              <a:t>Deseos humanos respaldados por el poder de compra.</a:t>
            </a:r>
          </a:p>
          <a:p>
            <a:pPr marL="0" indent="0" algn="just">
              <a:buNone/>
            </a:pPr>
            <a:r>
              <a:rPr lang="es-PE" dirty="0" smtClean="0">
                <a:solidFill>
                  <a:schemeClr val="bg1"/>
                </a:solidFill>
              </a:rPr>
              <a:t>1.Restaurante/tienda                   2.Joya/Coche de lujo    3.Autobús/coche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PRODUCTO, SERVICIOS Y EXPERIENCIAS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04800" y="1341120"/>
            <a:ext cx="11201400" cy="4953000"/>
            <a:chOff x="1038487" y="1600200"/>
            <a:chExt cx="10097598" cy="3727304"/>
          </a:xfrm>
        </p:grpSpPr>
        <p:sp>
          <p:nvSpPr>
            <p:cNvPr id="4" name="Rectángulo redondeado 3"/>
            <p:cNvSpPr/>
            <p:nvPr/>
          </p:nvSpPr>
          <p:spPr>
            <a:xfrm>
              <a:off x="1038488" y="1600200"/>
              <a:ext cx="2253068" cy="7511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800" dirty="0" smtClean="0">
                  <a:solidFill>
                    <a:schemeClr val="bg1"/>
                  </a:solidFill>
                </a:rPr>
                <a:t>Producto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3800151" y="1640259"/>
              <a:ext cx="7259183" cy="75111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PE" sz="2400" dirty="0" smtClean="0">
                  <a:solidFill>
                    <a:schemeClr val="bg1"/>
                  </a:solidFill>
                </a:rPr>
                <a:t>Es </a:t>
              </a:r>
              <a:r>
                <a:rPr lang="es-PE" sz="2400" dirty="0">
                  <a:solidFill>
                    <a:schemeClr val="bg1"/>
                  </a:solidFill>
                </a:rPr>
                <a:t>todo aquello que se ofrece en el mercado para satisfacer un deseo o una </a:t>
              </a:r>
              <a:r>
                <a:rPr lang="es-PE" sz="2400" dirty="0" smtClean="0">
                  <a:solidFill>
                    <a:schemeClr val="bg1"/>
                  </a:solidFill>
                </a:rPr>
                <a:t>necesidad. (Tangibles)</a:t>
              </a:r>
              <a:endParaRPr lang="es-PE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1038488" y="3088295"/>
              <a:ext cx="2253068" cy="7511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800" dirty="0" smtClean="0">
                  <a:solidFill>
                    <a:schemeClr val="bg1"/>
                  </a:solidFill>
                </a:rPr>
                <a:t>Servicio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3876902" y="2839262"/>
              <a:ext cx="7259183" cy="12491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2400" dirty="0" smtClean="0">
                  <a:solidFill>
                    <a:schemeClr val="bg1"/>
                  </a:solidFill>
                </a:rPr>
                <a:t>Cualquier </a:t>
              </a:r>
              <a:r>
                <a:rPr lang="es-PE" sz="2400" dirty="0">
                  <a:solidFill>
                    <a:schemeClr val="bg1"/>
                  </a:solidFill>
                </a:rPr>
                <a:t>actividad o beneficio que una parte</a:t>
              </a:r>
            </a:p>
            <a:p>
              <a:pPr algn="just"/>
              <a:r>
                <a:rPr lang="es-PE" sz="2400" dirty="0">
                  <a:solidFill>
                    <a:schemeClr val="bg1"/>
                  </a:solidFill>
                </a:rPr>
                <a:t>puede ofrecer a otra y </a:t>
              </a:r>
              <a:r>
                <a:rPr lang="es-PE" sz="2400" dirty="0" smtClean="0">
                  <a:solidFill>
                    <a:schemeClr val="bg1"/>
                  </a:solidFill>
                </a:rPr>
                <a:t>que es </a:t>
              </a:r>
              <a:r>
                <a:rPr lang="es-PE" sz="2400" dirty="0">
                  <a:solidFill>
                    <a:schemeClr val="bg1"/>
                  </a:solidFill>
                </a:rPr>
                <a:t>básicamente intangible </a:t>
              </a:r>
              <a:r>
                <a:rPr lang="es-PE" sz="2400" dirty="0" smtClean="0">
                  <a:solidFill>
                    <a:schemeClr val="bg1"/>
                  </a:solidFill>
                </a:rPr>
                <a:t>y no </a:t>
              </a:r>
              <a:r>
                <a:rPr lang="es-PE" sz="2400" dirty="0">
                  <a:solidFill>
                    <a:schemeClr val="bg1"/>
                  </a:solidFill>
                </a:rPr>
                <a:t>tiene como resultado </a:t>
              </a:r>
              <a:r>
                <a:rPr lang="es-PE" sz="2400" dirty="0" smtClean="0">
                  <a:solidFill>
                    <a:schemeClr val="bg1"/>
                  </a:solidFill>
                </a:rPr>
                <a:t>la propiedad </a:t>
              </a:r>
              <a:r>
                <a:rPr lang="es-PE" sz="2400" dirty="0">
                  <a:solidFill>
                    <a:schemeClr val="bg1"/>
                  </a:solidFill>
                </a:rPr>
                <a:t>de algo. </a:t>
              </a:r>
              <a:r>
                <a:rPr lang="es-PE" sz="2400" dirty="0" smtClean="0">
                  <a:solidFill>
                    <a:schemeClr val="bg1"/>
                  </a:solidFill>
                </a:rPr>
                <a:t>(</a:t>
              </a:r>
              <a:r>
                <a:rPr lang="es-PE" sz="2400" dirty="0" err="1" smtClean="0">
                  <a:solidFill>
                    <a:schemeClr val="bg1"/>
                  </a:solidFill>
                </a:rPr>
                <a:t>inTangibles</a:t>
              </a:r>
              <a:r>
                <a:rPr lang="es-PE" sz="2800" dirty="0" smtClean="0">
                  <a:solidFill>
                    <a:schemeClr val="bg1"/>
                  </a:solidFill>
                </a:rPr>
                <a:t>)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1038487" y="4576390"/>
              <a:ext cx="2253069" cy="7511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800" dirty="0" smtClean="0">
                  <a:solidFill>
                    <a:schemeClr val="bg1"/>
                  </a:solidFill>
                </a:rPr>
                <a:t>Experiencias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876901" y="4576390"/>
              <a:ext cx="7259183" cy="75111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PE" sz="2800" dirty="0" smtClean="0">
                  <a:solidFill>
                    <a:schemeClr val="bg1"/>
                  </a:solidFill>
                </a:rPr>
                <a:t>Representan lo que la compra del producto o servicio hará por el consumidor.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3515536" y="1853248"/>
              <a:ext cx="284616" cy="36648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800"/>
            </a:p>
          </p:txBody>
        </p:sp>
        <p:sp>
          <p:nvSpPr>
            <p:cNvPr id="12" name="Flecha derecha 11"/>
            <p:cNvSpPr/>
            <p:nvPr/>
          </p:nvSpPr>
          <p:spPr>
            <a:xfrm>
              <a:off x="3506237" y="3280610"/>
              <a:ext cx="284616" cy="36648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800"/>
            </a:p>
          </p:txBody>
        </p:sp>
        <p:sp>
          <p:nvSpPr>
            <p:cNvPr id="13" name="Flecha derecha 12"/>
            <p:cNvSpPr/>
            <p:nvPr/>
          </p:nvSpPr>
          <p:spPr>
            <a:xfrm>
              <a:off x="3515536" y="4768705"/>
              <a:ext cx="284616" cy="36648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800"/>
            </a:p>
          </p:txBody>
        </p:sp>
      </p:grpSp>
      <p:sp>
        <p:nvSpPr>
          <p:cNvPr id="3" name="Cerrar llave 2"/>
          <p:cNvSpPr/>
          <p:nvPr/>
        </p:nvSpPr>
        <p:spPr>
          <a:xfrm>
            <a:off x="11486603" y="1677380"/>
            <a:ext cx="187235" cy="22545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2800"/>
          </a:p>
        </p:txBody>
      </p:sp>
      <p:sp>
        <p:nvSpPr>
          <p:cNvPr id="8" name="CuadroTexto 7"/>
          <p:cNvSpPr txBox="1"/>
          <p:nvPr/>
        </p:nvSpPr>
        <p:spPr>
          <a:xfrm>
            <a:off x="11673839" y="1627942"/>
            <a:ext cx="396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Bienes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0190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Valor, satisfacción y calidad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46111" y="1271951"/>
            <a:ext cx="8175172" cy="4932906"/>
            <a:chOff x="646111" y="1544735"/>
            <a:chExt cx="8175172" cy="4251908"/>
          </a:xfrm>
        </p:grpSpPr>
        <p:sp>
          <p:nvSpPr>
            <p:cNvPr id="5" name="Rectángulo 4"/>
            <p:cNvSpPr/>
            <p:nvPr/>
          </p:nvSpPr>
          <p:spPr>
            <a:xfrm>
              <a:off x="646111" y="1636687"/>
              <a:ext cx="2465614" cy="7268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Valor Para el cliente </a:t>
              </a:r>
              <a:endPara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46111" y="2363530"/>
              <a:ext cx="2465614" cy="34331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dirty="0" smtClean="0"/>
                <a:t> </a:t>
              </a:r>
              <a:r>
                <a:rPr lang="es-PE" sz="2400" u="sng" dirty="0" smtClean="0"/>
                <a:t>Diferencia </a:t>
              </a:r>
              <a:r>
                <a:rPr lang="es-PE" sz="2400" dirty="0" smtClean="0"/>
                <a:t>entre los </a:t>
              </a:r>
              <a:r>
                <a:rPr lang="es-PE" sz="2400" u="sng" dirty="0" smtClean="0"/>
                <a:t>valores</a:t>
              </a:r>
              <a:r>
                <a:rPr lang="es-PE" sz="2400" dirty="0" smtClean="0"/>
                <a:t> que el cliente obtiene al poseer y usar un producto y los </a:t>
              </a:r>
              <a:r>
                <a:rPr lang="es-PE" sz="2400" u="sng" dirty="0" smtClean="0"/>
                <a:t>costes</a:t>
              </a:r>
              <a:r>
                <a:rPr lang="es-PE" sz="2400" dirty="0" smtClean="0"/>
                <a:t> de obtener el producto</a:t>
              </a:r>
              <a:endParaRPr lang="es-PE" sz="240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443740" y="1623551"/>
              <a:ext cx="2465614" cy="7268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Satisfacción</a:t>
              </a:r>
              <a:endPara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443740" y="2363530"/>
              <a:ext cx="2465614" cy="34331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dirty="0"/>
                <a:t> Es la medida</a:t>
              </a:r>
            </a:p>
            <a:p>
              <a:pPr algn="ctr"/>
              <a:r>
                <a:rPr lang="es-PE" sz="2400" dirty="0"/>
                <a:t>en que el </a:t>
              </a:r>
              <a:r>
                <a:rPr lang="es-PE" sz="2800" u="sng" dirty="0"/>
                <a:t>desempeño</a:t>
              </a:r>
              <a:endParaRPr lang="es-PE" sz="2400" u="sng" dirty="0"/>
            </a:p>
            <a:p>
              <a:pPr algn="ctr"/>
              <a:r>
                <a:rPr lang="es-PE" sz="2400" u="sng" dirty="0"/>
                <a:t>percibido </a:t>
              </a:r>
              <a:r>
                <a:rPr lang="es-PE" sz="2400" dirty="0"/>
                <a:t>de un producto</a:t>
              </a:r>
            </a:p>
            <a:p>
              <a:pPr algn="ctr"/>
              <a:r>
                <a:rPr lang="es-PE" sz="2400" dirty="0"/>
                <a:t>concuerda con las</a:t>
              </a:r>
            </a:p>
            <a:p>
              <a:pPr algn="ctr"/>
              <a:r>
                <a:rPr lang="es-PE" sz="2400" u="sng" dirty="0"/>
                <a:t>expectativas</a:t>
              </a:r>
              <a:r>
                <a:rPr lang="es-PE" sz="2400" dirty="0"/>
                <a:t> del comprador.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355669" y="1544735"/>
              <a:ext cx="2465614" cy="7274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</a:t>
              </a:r>
              <a:endPara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355669" y="2350394"/>
              <a:ext cx="2465614" cy="34462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300" u="sng" dirty="0" smtClean="0"/>
                <a:t>Características</a:t>
              </a:r>
              <a:r>
                <a:rPr lang="es-PE" sz="2300" dirty="0" smtClean="0"/>
                <a:t> </a:t>
              </a:r>
              <a:r>
                <a:rPr lang="es-PE" sz="2300" dirty="0"/>
                <a:t>de un producto</a:t>
              </a:r>
            </a:p>
            <a:p>
              <a:pPr algn="ctr"/>
              <a:r>
                <a:rPr lang="es-PE" sz="2300" dirty="0"/>
                <a:t>o servicio que afectan su</a:t>
              </a:r>
            </a:p>
            <a:p>
              <a:pPr algn="ctr"/>
              <a:r>
                <a:rPr lang="es-PE" sz="2300" u="sng" dirty="0"/>
                <a:t>capacidad</a:t>
              </a:r>
              <a:r>
                <a:rPr lang="es-PE" sz="2300" dirty="0"/>
                <a:t> para satisfacer</a:t>
              </a:r>
            </a:p>
            <a:p>
              <a:pPr algn="ctr"/>
              <a:r>
                <a:rPr lang="es-PE" sz="2300" dirty="0"/>
                <a:t>las necesidades expresas o</a:t>
              </a:r>
            </a:p>
            <a:p>
              <a:pPr algn="ctr"/>
              <a:r>
                <a:rPr lang="es-PE" sz="2300" dirty="0"/>
                <a:t>implícitas de los clientes</a:t>
              </a:r>
              <a:r>
                <a:rPr lang="es-PE" sz="2400" dirty="0"/>
                <a:t>.</a:t>
              </a:r>
            </a:p>
          </p:txBody>
        </p:sp>
      </p:grpSp>
      <p:pic>
        <p:nvPicPr>
          <p:cNvPr id="6150" name="Picture 6" descr="http://www.toplineconsulting.com.mx/Balan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0" y="1152982"/>
            <a:ext cx="3078480" cy="5051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2722"/>
          </a:xfrm>
        </p:spPr>
        <p:txBody>
          <a:bodyPr/>
          <a:lstStyle/>
          <a:p>
            <a:r>
              <a:rPr lang="es-PE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Mercado?</a:t>
            </a:r>
          </a:p>
        </p:txBody>
      </p:sp>
      <p:pic>
        <p:nvPicPr>
          <p:cNvPr id="7170" name="Picture 2" descr="http://3.bp.blogspot.com/-2dwiuCTh6W0/UVdLAtUXMtI/AAAAAAAAH8k/k74xNJk4Cos/s1600/Mercado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34" y="1853248"/>
            <a:ext cx="3321999" cy="24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25823" y="1925372"/>
            <a:ext cx="692835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3200" dirty="0"/>
              <a:t>Es el </a:t>
            </a:r>
            <a:r>
              <a:rPr lang="es-PE" sz="3200" dirty="0" smtClean="0"/>
              <a:t>conjunto de </a:t>
            </a:r>
            <a:r>
              <a:rPr lang="es-PE" sz="3200" dirty="0"/>
              <a:t>todos </a:t>
            </a:r>
            <a:r>
              <a:rPr lang="es-PE" sz="3200" dirty="0" smtClean="0"/>
              <a:t>los compradores </a:t>
            </a:r>
            <a:r>
              <a:rPr lang="es-PE" sz="3200" dirty="0"/>
              <a:t>reales</a:t>
            </a:r>
          </a:p>
          <a:p>
            <a:pPr algn="ctr"/>
            <a:r>
              <a:rPr lang="es-PE" sz="3200" dirty="0"/>
              <a:t>y potenciales </a:t>
            </a:r>
            <a:r>
              <a:rPr lang="es-PE" sz="3200" dirty="0" smtClean="0"/>
              <a:t>de un </a:t>
            </a:r>
            <a:r>
              <a:rPr lang="es-PE" sz="3200" dirty="0"/>
              <a:t>producto </a:t>
            </a:r>
            <a:r>
              <a:rPr lang="es-PE" sz="3200" dirty="0" smtClean="0"/>
              <a:t>o servicio</a:t>
            </a:r>
            <a:r>
              <a:rPr lang="es-P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5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4240697" y="1853248"/>
            <a:ext cx="402741" cy="761365"/>
          </a:xfrm>
          <a:custGeom>
            <a:avLst/>
            <a:gdLst>
              <a:gd name="connsiteX0" fmla="*/ 159853 w 324585"/>
              <a:gd name="connsiteY0" fmla="*/ 0 h 700088"/>
              <a:gd name="connsiteX1" fmla="*/ 2691 w 324585"/>
              <a:gd name="connsiteY1" fmla="*/ 257175 h 700088"/>
              <a:gd name="connsiteX2" fmla="*/ 2691 w 324585"/>
              <a:gd name="connsiteY2" fmla="*/ 257175 h 700088"/>
              <a:gd name="connsiteX3" fmla="*/ 31266 w 324585"/>
              <a:gd name="connsiteY3" fmla="*/ 400050 h 700088"/>
              <a:gd name="connsiteX4" fmla="*/ 302728 w 324585"/>
              <a:gd name="connsiteY4" fmla="*/ 514350 h 700088"/>
              <a:gd name="connsiteX5" fmla="*/ 288441 w 324585"/>
              <a:gd name="connsiteY5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585" h="700088">
                <a:moveTo>
                  <a:pt x="159853" y="0"/>
                </a:moveTo>
                <a:lnTo>
                  <a:pt x="2691" y="257175"/>
                </a:lnTo>
                <a:lnTo>
                  <a:pt x="2691" y="257175"/>
                </a:lnTo>
                <a:cubicBezTo>
                  <a:pt x="7453" y="280987"/>
                  <a:pt x="-18740" y="357188"/>
                  <a:pt x="31266" y="400050"/>
                </a:cubicBezTo>
                <a:cubicBezTo>
                  <a:pt x="81272" y="442912"/>
                  <a:pt x="259866" y="464344"/>
                  <a:pt x="302728" y="514350"/>
                </a:cubicBezTo>
                <a:cubicBezTo>
                  <a:pt x="345590" y="564356"/>
                  <a:pt x="317015" y="632222"/>
                  <a:pt x="288441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P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Función </a:t>
            </a:r>
            <a:r>
              <a:rPr lang="es-P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Marketing es: </a:t>
            </a:r>
            <a:endParaRPr lang="es-PE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42" y="3324770"/>
            <a:ext cx="7390917" cy="896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3600" dirty="0" smtClean="0"/>
              <a:t>Satisfacer necesidades.</a:t>
            </a:r>
            <a:endParaRPr lang="es-P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5" y="1335405"/>
            <a:ext cx="4552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1538</TotalTime>
  <Words>1764</Words>
  <PresentationFormat>Panorámica</PresentationFormat>
  <Paragraphs>290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3</vt:lpstr>
      <vt:lpstr>Ion</vt:lpstr>
      <vt:lpstr>Uso del MARKETING para negocios negocios</vt:lpstr>
      <vt:lpstr>¿Qué es Marketing?</vt:lpstr>
      <vt:lpstr>Marketing - Definiciones </vt:lpstr>
      <vt:lpstr>Marketing - Definiciones </vt:lpstr>
      <vt:lpstr>NECESIDADES, DESEOS Y DEMANDAS</vt:lpstr>
      <vt:lpstr>PRODUCTO, SERVICIOS Y EXPERIENCIAS</vt:lpstr>
      <vt:lpstr>Valor, satisfacción y calidad</vt:lpstr>
      <vt:lpstr>¿Qué es el Mercado?</vt:lpstr>
      <vt:lpstr>La Función del Marketing es: </vt:lpstr>
      <vt:lpstr>Las 4 P del Marketing  </vt:lpstr>
      <vt:lpstr>DEFINICIÓN MARKETING MIX</vt:lpstr>
      <vt:lpstr>Producto </vt:lpstr>
      <vt:lpstr>Producto 1. Bienes de Consumo </vt:lpstr>
      <vt:lpstr>Producto 1. Bienes de Consumo </vt:lpstr>
      <vt:lpstr>Producto 1. Bienes de Consumo </vt:lpstr>
      <vt:lpstr>Producto 1. Bienes de Consumo </vt:lpstr>
      <vt:lpstr>Producto 2. Bienes Industriales</vt:lpstr>
      <vt:lpstr>Producto Decisiones estratégicas</vt:lpstr>
      <vt:lpstr>Producto Decisiones estratégicas</vt:lpstr>
      <vt:lpstr>Producto Decisiones estratégicas</vt:lpstr>
      <vt:lpstr>Producto Decisiones estratégicas</vt:lpstr>
      <vt:lpstr>Producto Decisiones estratégicas</vt:lpstr>
      <vt:lpstr>PRECIO</vt:lpstr>
      <vt:lpstr>VARIABLES DEL PRECIO</vt:lpstr>
      <vt:lpstr>CRITERIOS PARA DETERMINAR  LOS PRECIOS</vt:lpstr>
      <vt:lpstr>PROMOCIÓN</vt:lpstr>
      <vt:lpstr>PROMOCIÓN </vt:lpstr>
      <vt:lpstr>PUBLICIDAD</vt:lpstr>
      <vt:lpstr>PUBLICIDAD Medios publicitarios tradicionales</vt:lpstr>
      <vt:lpstr>PUBLICIDAD Medios publicitarios alternativos  (BTL-Below the line)  </vt:lpstr>
      <vt:lpstr>PUBLICIDAD …(BTL-Below the line)  </vt:lpstr>
      <vt:lpstr>PLAZA</vt:lpstr>
      <vt:lpstr>PLAZA VARIABLES DE LA PLAZA </vt:lpstr>
      <vt:lpstr>PLAZA VARIABLES DE LA PLAZA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2015-02-08T21:58:05Z</dcterms:created>
  <dcterms:modified xsi:type="dcterms:W3CDTF">2017-06-17T01:10:52Z</dcterms:modified>
</cp:coreProperties>
</file>